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5914" kern="1200">
        <a:solidFill>
          <a:schemeClr val="tx1"/>
        </a:solidFill>
        <a:latin typeface="Arial" charset="0"/>
        <a:ea typeface="+mn-ea"/>
        <a:cs typeface="+mn-cs"/>
      </a:defRPr>
    </a:lvl1pPr>
    <a:lvl2pPr marL="293879" algn="l" rtl="0" fontAlgn="base">
      <a:spcBef>
        <a:spcPct val="0"/>
      </a:spcBef>
      <a:spcAft>
        <a:spcPct val="0"/>
      </a:spcAft>
      <a:defRPr sz="5914" kern="1200">
        <a:solidFill>
          <a:schemeClr val="tx1"/>
        </a:solidFill>
        <a:latin typeface="Arial" charset="0"/>
        <a:ea typeface="+mn-ea"/>
        <a:cs typeface="+mn-cs"/>
      </a:defRPr>
    </a:lvl2pPr>
    <a:lvl3pPr marL="587758" algn="l" rtl="0" fontAlgn="base">
      <a:spcBef>
        <a:spcPct val="0"/>
      </a:spcBef>
      <a:spcAft>
        <a:spcPct val="0"/>
      </a:spcAft>
      <a:defRPr sz="5914" kern="1200">
        <a:solidFill>
          <a:schemeClr val="tx1"/>
        </a:solidFill>
        <a:latin typeface="Arial" charset="0"/>
        <a:ea typeface="+mn-ea"/>
        <a:cs typeface="+mn-cs"/>
      </a:defRPr>
    </a:lvl3pPr>
    <a:lvl4pPr marL="881637" algn="l" rtl="0" fontAlgn="base">
      <a:spcBef>
        <a:spcPct val="0"/>
      </a:spcBef>
      <a:spcAft>
        <a:spcPct val="0"/>
      </a:spcAft>
      <a:defRPr sz="5914" kern="1200">
        <a:solidFill>
          <a:schemeClr val="tx1"/>
        </a:solidFill>
        <a:latin typeface="Arial" charset="0"/>
        <a:ea typeface="+mn-ea"/>
        <a:cs typeface="+mn-cs"/>
      </a:defRPr>
    </a:lvl4pPr>
    <a:lvl5pPr marL="1175516" algn="l" rtl="0" fontAlgn="base">
      <a:spcBef>
        <a:spcPct val="0"/>
      </a:spcBef>
      <a:spcAft>
        <a:spcPct val="0"/>
      </a:spcAft>
      <a:defRPr sz="5914" kern="1200">
        <a:solidFill>
          <a:schemeClr val="tx1"/>
        </a:solidFill>
        <a:latin typeface="Arial" charset="0"/>
        <a:ea typeface="+mn-ea"/>
        <a:cs typeface="+mn-cs"/>
      </a:defRPr>
    </a:lvl5pPr>
    <a:lvl6pPr marL="1469395" algn="l" defTabSz="587758" rtl="0" eaLnBrk="1" latinLnBrk="0" hangingPunct="1">
      <a:defRPr sz="5914" kern="1200">
        <a:solidFill>
          <a:schemeClr val="tx1"/>
        </a:solidFill>
        <a:latin typeface="Arial" charset="0"/>
        <a:ea typeface="+mn-ea"/>
        <a:cs typeface="+mn-cs"/>
      </a:defRPr>
    </a:lvl6pPr>
    <a:lvl7pPr marL="1763274" algn="l" defTabSz="587758" rtl="0" eaLnBrk="1" latinLnBrk="0" hangingPunct="1">
      <a:defRPr sz="5914" kern="1200">
        <a:solidFill>
          <a:schemeClr val="tx1"/>
        </a:solidFill>
        <a:latin typeface="Arial" charset="0"/>
        <a:ea typeface="+mn-ea"/>
        <a:cs typeface="+mn-cs"/>
      </a:defRPr>
    </a:lvl7pPr>
    <a:lvl8pPr marL="2057153" algn="l" defTabSz="587758" rtl="0" eaLnBrk="1" latinLnBrk="0" hangingPunct="1">
      <a:defRPr sz="5914" kern="1200">
        <a:solidFill>
          <a:schemeClr val="tx1"/>
        </a:solidFill>
        <a:latin typeface="Arial" charset="0"/>
        <a:ea typeface="+mn-ea"/>
        <a:cs typeface="+mn-cs"/>
      </a:defRPr>
    </a:lvl8pPr>
    <a:lvl9pPr marL="2351032" algn="l" defTabSz="587758" rtl="0" eaLnBrk="1" latinLnBrk="0" hangingPunct="1">
      <a:defRPr sz="5914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41" userDrawn="1">
          <p15:clr>
            <a:srgbClr val="A4A3A4"/>
          </p15:clr>
        </p15:guide>
        <p15:guide id="2" pos="1237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ou, Jing (MU-Student)" initials="ZJ(" lastIdx="2" clrIdx="0">
    <p:extLst>
      <p:ext uri="{19B8F6BF-5375-455C-9EA6-DF929625EA0E}">
        <p15:presenceInfo xmlns:p15="http://schemas.microsoft.com/office/powerpoint/2012/main" userId="S-1-5-21-1780046660-995960959-6498272-42536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66FFCC"/>
    <a:srgbClr val="00FFCC"/>
    <a:srgbClr val="FFFFCC"/>
    <a:srgbClr val="D7D7D7"/>
    <a:srgbClr val="2681A7"/>
    <a:srgbClr val="00FFFF"/>
    <a:srgbClr val="000000"/>
    <a:srgbClr val="333399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99" autoAdjust="0"/>
    <p:restoredTop sz="96395" autoAdjust="0"/>
  </p:normalViewPr>
  <p:slideViewPr>
    <p:cSldViewPr>
      <p:cViewPr>
        <p:scale>
          <a:sx n="25" d="100"/>
          <a:sy n="25" d="100"/>
        </p:scale>
        <p:origin x="864" y="12"/>
      </p:cViewPr>
      <p:guideLst>
        <p:guide orient="horz" pos="6941"/>
        <p:guide pos="1237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07/relationships/hdphoto" Target="../media/hdphoto1.wdp"/><Relationship Id="rId1" Type="http://schemas.openxmlformats.org/officeDocument/2006/relationships/image" Target="../media/image13.png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07/relationships/hdphoto" Target="../media/hdphoto1.wdp"/><Relationship Id="rId1" Type="http://schemas.openxmlformats.org/officeDocument/2006/relationships/image" Target="../media/image13.png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850526-E492-46C6-98A0-DE7E823EE6C1}" type="doc">
      <dgm:prSet loTypeId="urn:microsoft.com/office/officeart/2005/8/layout/vList3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0B777B-0138-4650-9181-CAFD1F5B4A32}">
      <dgm:prSet phldrT="[Text]"/>
      <dgm:spPr>
        <a:solidFill>
          <a:schemeClr val="accent3">
            <a:lumMod val="85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Fruit detection system</a:t>
          </a:r>
        </a:p>
      </dgm:t>
    </dgm:pt>
    <dgm:pt modelId="{7A44C143-CF1F-4543-A6E4-B28A0906926A}" type="parTrans" cxnId="{A5758A07-4F49-4BFA-8886-E7F33354B37A}">
      <dgm:prSet/>
      <dgm:spPr/>
      <dgm:t>
        <a:bodyPr/>
        <a:lstStyle/>
        <a:p>
          <a:endParaRPr lang="en-US"/>
        </a:p>
      </dgm:t>
    </dgm:pt>
    <dgm:pt modelId="{86E1ABBD-527F-472B-A5CA-A3437060FB6B}" type="sibTrans" cxnId="{A5758A07-4F49-4BFA-8886-E7F33354B37A}">
      <dgm:prSet/>
      <dgm:spPr/>
      <dgm:t>
        <a:bodyPr/>
        <a:lstStyle/>
        <a:p>
          <a:endParaRPr lang="en-US"/>
        </a:p>
      </dgm:t>
    </dgm:pt>
    <dgm:pt modelId="{C3310803-406C-4DC1-9B2B-09F918D41650}">
      <dgm:prSet phldrT="[Text]"/>
      <dgm:spPr>
        <a:solidFill>
          <a:schemeClr val="accent3">
            <a:lumMod val="85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Robot Arms</a:t>
          </a:r>
        </a:p>
      </dgm:t>
    </dgm:pt>
    <dgm:pt modelId="{7821397D-E53B-4C74-97C3-11B104C468D3}" type="parTrans" cxnId="{2C7478BE-D404-4A96-9F3D-AA0715A11E63}">
      <dgm:prSet/>
      <dgm:spPr/>
      <dgm:t>
        <a:bodyPr/>
        <a:lstStyle/>
        <a:p>
          <a:endParaRPr lang="en-US"/>
        </a:p>
      </dgm:t>
    </dgm:pt>
    <dgm:pt modelId="{85AE0DE2-DC5F-4E06-B4F5-9311287DB876}" type="sibTrans" cxnId="{2C7478BE-D404-4A96-9F3D-AA0715A11E63}">
      <dgm:prSet/>
      <dgm:spPr/>
      <dgm:t>
        <a:bodyPr/>
        <a:lstStyle/>
        <a:p>
          <a:endParaRPr lang="en-US"/>
        </a:p>
      </dgm:t>
    </dgm:pt>
    <dgm:pt modelId="{036082B1-50D0-4B74-A082-95E999756212}">
      <dgm:prSet phldrT="[Text]"/>
      <dgm:spPr>
        <a:solidFill>
          <a:schemeClr val="accent3">
            <a:lumMod val="85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Auto-guidance system</a:t>
          </a:r>
        </a:p>
      </dgm:t>
    </dgm:pt>
    <dgm:pt modelId="{32D81ACE-CD60-4EEC-B364-DCC910F72423}" type="parTrans" cxnId="{6AA4AF53-D79D-4CB5-A093-0D05094CCC3D}">
      <dgm:prSet/>
      <dgm:spPr/>
      <dgm:t>
        <a:bodyPr/>
        <a:lstStyle/>
        <a:p>
          <a:endParaRPr lang="en-US"/>
        </a:p>
      </dgm:t>
    </dgm:pt>
    <dgm:pt modelId="{0944523F-F2F8-4C98-9C3C-6C78BFF410B6}" type="sibTrans" cxnId="{6AA4AF53-D79D-4CB5-A093-0D05094CCC3D}">
      <dgm:prSet/>
      <dgm:spPr/>
      <dgm:t>
        <a:bodyPr/>
        <a:lstStyle/>
        <a:p>
          <a:endParaRPr lang="en-US"/>
        </a:p>
      </dgm:t>
    </dgm:pt>
    <dgm:pt modelId="{D1706F38-4EC2-495F-9A99-593717265778}">
      <dgm:prSet phldrT="[Text]"/>
      <dgm:spPr>
        <a:solidFill>
          <a:schemeClr val="accent3">
            <a:lumMod val="85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Fruit bins</a:t>
          </a:r>
        </a:p>
      </dgm:t>
    </dgm:pt>
    <dgm:pt modelId="{0FCF4D71-AFAD-444C-91B1-96E2383A8820}" type="parTrans" cxnId="{292093BA-0FD7-45FE-9B09-E0B1028351BB}">
      <dgm:prSet/>
      <dgm:spPr/>
      <dgm:t>
        <a:bodyPr/>
        <a:lstStyle/>
        <a:p>
          <a:endParaRPr lang="en-US"/>
        </a:p>
      </dgm:t>
    </dgm:pt>
    <dgm:pt modelId="{1D0C378E-5F11-4088-9371-2F3A15322695}" type="sibTrans" cxnId="{292093BA-0FD7-45FE-9B09-E0B1028351BB}">
      <dgm:prSet/>
      <dgm:spPr/>
      <dgm:t>
        <a:bodyPr/>
        <a:lstStyle/>
        <a:p>
          <a:endParaRPr lang="en-US"/>
        </a:p>
      </dgm:t>
    </dgm:pt>
    <dgm:pt modelId="{1E7CEF12-3B8F-4E4C-830B-18E194A3BAC7}" type="pres">
      <dgm:prSet presAssocID="{DD850526-E492-46C6-98A0-DE7E823EE6C1}" presName="linearFlow" presStyleCnt="0">
        <dgm:presLayoutVars>
          <dgm:dir/>
          <dgm:resizeHandles val="exact"/>
        </dgm:presLayoutVars>
      </dgm:prSet>
      <dgm:spPr/>
    </dgm:pt>
    <dgm:pt modelId="{23783AE7-A4CC-4147-BBEB-922F3055A333}" type="pres">
      <dgm:prSet presAssocID="{510B777B-0138-4650-9181-CAFD1F5B4A32}" presName="composite" presStyleCnt="0"/>
      <dgm:spPr/>
    </dgm:pt>
    <dgm:pt modelId="{D525B8C3-DD51-41A6-B935-F255F84078FA}" type="pres">
      <dgm:prSet presAssocID="{510B777B-0138-4650-9181-CAFD1F5B4A32}" presName="imgShp" presStyleLbl="fgImgPlace1" presStyleIdx="0" presStyleCnt="4"/>
      <dgm:spPr>
        <a:blipFill rotWithShape="1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9908" r="89862">
                        <a14:backgroundMark x1="34562" y1="92063" x2="36406" y2="962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</dgm:spPr>
    </dgm:pt>
    <dgm:pt modelId="{8EEDF46A-013B-4D50-9073-4678AFD4830D}" type="pres">
      <dgm:prSet presAssocID="{510B777B-0138-4650-9181-CAFD1F5B4A32}" presName="txShp" presStyleLbl="node1" presStyleIdx="0" presStyleCnt="4">
        <dgm:presLayoutVars>
          <dgm:bulletEnabled val="1"/>
        </dgm:presLayoutVars>
      </dgm:prSet>
      <dgm:spPr/>
    </dgm:pt>
    <dgm:pt modelId="{C61C45CC-103A-4990-8238-31AF6887DC81}" type="pres">
      <dgm:prSet presAssocID="{86E1ABBD-527F-472B-A5CA-A3437060FB6B}" presName="spacing" presStyleCnt="0"/>
      <dgm:spPr/>
    </dgm:pt>
    <dgm:pt modelId="{3D54D8FC-EEF6-4A9A-9899-BDC385303C8A}" type="pres">
      <dgm:prSet presAssocID="{C3310803-406C-4DC1-9B2B-09F918D41650}" presName="composite" presStyleCnt="0"/>
      <dgm:spPr/>
    </dgm:pt>
    <dgm:pt modelId="{A41D3AFB-01F7-4962-AE5C-72AF0C001D9A}" type="pres">
      <dgm:prSet presAssocID="{C3310803-406C-4DC1-9B2B-09F918D41650}" presName="imgShp" presStyleLbl="fgImgPlace1" presStyleIdx="1" presStyleCnt="4"/>
      <dgm:spPr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883A72CD-D4E4-4A96-867F-FD8FC2105CEB}" type="pres">
      <dgm:prSet presAssocID="{C3310803-406C-4DC1-9B2B-09F918D41650}" presName="txShp" presStyleLbl="node1" presStyleIdx="1" presStyleCnt="4">
        <dgm:presLayoutVars>
          <dgm:bulletEnabled val="1"/>
        </dgm:presLayoutVars>
      </dgm:prSet>
      <dgm:spPr/>
    </dgm:pt>
    <dgm:pt modelId="{E86CF305-6F37-4AB8-8F51-6D1661C4637A}" type="pres">
      <dgm:prSet presAssocID="{85AE0DE2-DC5F-4E06-B4F5-9311287DB876}" presName="spacing" presStyleCnt="0"/>
      <dgm:spPr/>
    </dgm:pt>
    <dgm:pt modelId="{079E5ADA-4A3E-48B4-AE95-F3D968C140F9}" type="pres">
      <dgm:prSet presAssocID="{036082B1-50D0-4B74-A082-95E999756212}" presName="composite" presStyleCnt="0"/>
      <dgm:spPr/>
    </dgm:pt>
    <dgm:pt modelId="{FE36751E-E6A4-4F8B-886C-9F3CC75E7C29}" type="pres">
      <dgm:prSet presAssocID="{036082B1-50D0-4B74-A082-95E999756212}" presName="imgShp" presStyleLbl="fgImgPlace1" presStyleIdx="2" presStyleCnt="4"/>
      <dgm:spPr>
        <a:blipFill rotWithShape="1">
          <a:blip xmlns:r="http://schemas.openxmlformats.org/officeDocument/2006/relationships"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42000"/>
                    </a14:imgEffect>
                    <a14:imgEffect>
                      <a14:colorTemperature colorTemp="6579"/>
                    </a14:imgEffect>
                    <a14:imgEffect>
                      <a14:saturation sat="62000"/>
                    </a14:imgEffect>
                    <a14:imgEffect>
                      <a14:brightnessContrast bright="63000" contras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3000" r="-123000"/>
          </a:stretch>
        </a:blipFill>
      </dgm:spPr>
    </dgm:pt>
    <dgm:pt modelId="{3853A3BC-D818-4934-81D2-0B905C54E4A4}" type="pres">
      <dgm:prSet presAssocID="{036082B1-50D0-4B74-A082-95E999756212}" presName="txShp" presStyleLbl="node1" presStyleIdx="2" presStyleCnt="4">
        <dgm:presLayoutVars>
          <dgm:bulletEnabled val="1"/>
        </dgm:presLayoutVars>
      </dgm:prSet>
      <dgm:spPr/>
    </dgm:pt>
    <dgm:pt modelId="{9CC34C1B-DE7C-46AE-8A64-9F15EEA916B6}" type="pres">
      <dgm:prSet presAssocID="{0944523F-F2F8-4C98-9C3C-6C78BFF410B6}" presName="spacing" presStyleCnt="0"/>
      <dgm:spPr/>
    </dgm:pt>
    <dgm:pt modelId="{B6BA283A-0A45-45E1-BF01-F1588DD869C9}" type="pres">
      <dgm:prSet presAssocID="{D1706F38-4EC2-495F-9A99-593717265778}" presName="composite" presStyleCnt="0"/>
      <dgm:spPr/>
    </dgm:pt>
    <dgm:pt modelId="{E567E672-1678-4A25-A0D3-4DB3266FF9F1}" type="pres">
      <dgm:prSet presAssocID="{D1706F38-4EC2-495F-9A99-593717265778}" presName="imgShp" presStyleLbl="fgImgPlace1" presStyleIdx="3" presStyleCnt="4"/>
      <dgm:spPr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3BB4B1FC-9890-4FE7-A7DC-B926CAA32368}" type="pres">
      <dgm:prSet presAssocID="{D1706F38-4EC2-495F-9A99-593717265778}" presName="txShp" presStyleLbl="node1" presStyleIdx="3" presStyleCnt="4">
        <dgm:presLayoutVars>
          <dgm:bulletEnabled val="1"/>
        </dgm:presLayoutVars>
      </dgm:prSet>
      <dgm:spPr/>
    </dgm:pt>
  </dgm:ptLst>
  <dgm:cxnLst>
    <dgm:cxn modelId="{A5758A07-4F49-4BFA-8886-E7F33354B37A}" srcId="{DD850526-E492-46C6-98A0-DE7E823EE6C1}" destId="{510B777B-0138-4650-9181-CAFD1F5B4A32}" srcOrd="0" destOrd="0" parTransId="{7A44C143-CF1F-4543-A6E4-B28A0906926A}" sibTransId="{86E1ABBD-527F-472B-A5CA-A3437060FB6B}"/>
    <dgm:cxn modelId="{5CBA3615-A16A-408A-AEAD-946AEB323742}" type="presOf" srcId="{510B777B-0138-4650-9181-CAFD1F5B4A32}" destId="{8EEDF46A-013B-4D50-9073-4678AFD4830D}" srcOrd="0" destOrd="0" presId="urn:microsoft.com/office/officeart/2005/8/layout/vList3"/>
    <dgm:cxn modelId="{6AA4AF53-D79D-4CB5-A093-0D05094CCC3D}" srcId="{DD850526-E492-46C6-98A0-DE7E823EE6C1}" destId="{036082B1-50D0-4B74-A082-95E999756212}" srcOrd="2" destOrd="0" parTransId="{32D81ACE-CD60-4EEC-B364-DCC910F72423}" sibTransId="{0944523F-F2F8-4C98-9C3C-6C78BFF410B6}"/>
    <dgm:cxn modelId="{D4FD6DAE-D800-47F4-BC55-A6B174B2B90A}" type="presOf" srcId="{D1706F38-4EC2-495F-9A99-593717265778}" destId="{3BB4B1FC-9890-4FE7-A7DC-B926CAA32368}" srcOrd="0" destOrd="0" presId="urn:microsoft.com/office/officeart/2005/8/layout/vList3"/>
    <dgm:cxn modelId="{292093BA-0FD7-45FE-9B09-E0B1028351BB}" srcId="{DD850526-E492-46C6-98A0-DE7E823EE6C1}" destId="{D1706F38-4EC2-495F-9A99-593717265778}" srcOrd="3" destOrd="0" parTransId="{0FCF4D71-AFAD-444C-91B1-96E2383A8820}" sibTransId="{1D0C378E-5F11-4088-9371-2F3A15322695}"/>
    <dgm:cxn modelId="{AC8DB7BB-2481-4F8B-B7B1-E9618FDCFD96}" type="presOf" srcId="{C3310803-406C-4DC1-9B2B-09F918D41650}" destId="{883A72CD-D4E4-4A96-867F-FD8FC2105CEB}" srcOrd="0" destOrd="0" presId="urn:microsoft.com/office/officeart/2005/8/layout/vList3"/>
    <dgm:cxn modelId="{2C7478BE-D404-4A96-9F3D-AA0715A11E63}" srcId="{DD850526-E492-46C6-98A0-DE7E823EE6C1}" destId="{C3310803-406C-4DC1-9B2B-09F918D41650}" srcOrd="1" destOrd="0" parTransId="{7821397D-E53B-4C74-97C3-11B104C468D3}" sibTransId="{85AE0DE2-DC5F-4E06-B4F5-9311287DB876}"/>
    <dgm:cxn modelId="{87E70EC2-F698-4B6F-A2C6-BBFC63875D4F}" type="presOf" srcId="{DD850526-E492-46C6-98A0-DE7E823EE6C1}" destId="{1E7CEF12-3B8F-4E4C-830B-18E194A3BAC7}" srcOrd="0" destOrd="0" presId="urn:microsoft.com/office/officeart/2005/8/layout/vList3"/>
    <dgm:cxn modelId="{AF60C2E6-1647-47CB-B811-1FF6879F7DBA}" type="presOf" srcId="{036082B1-50D0-4B74-A082-95E999756212}" destId="{3853A3BC-D818-4934-81D2-0B905C54E4A4}" srcOrd="0" destOrd="0" presId="urn:microsoft.com/office/officeart/2005/8/layout/vList3"/>
    <dgm:cxn modelId="{1CF6D759-EAC4-408C-B388-353088CE7F61}" type="presParOf" srcId="{1E7CEF12-3B8F-4E4C-830B-18E194A3BAC7}" destId="{23783AE7-A4CC-4147-BBEB-922F3055A333}" srcOrd="0" destOrd="0" presId="urn:microsoft.com/office/officeart/2005/8/layout/vList3"/>
    <dgm:cxn modelId="{E21CBB9C-E855-45D3-B80C-48EEE4273923}" type="presParOf" srcId="{23783AE7-A4CC-4147-BBEB-922F3055A333}" destId="{D525B8C3-DD51-41A6-B935-F255F84078FA}" srcOrd="0" destOrd="0" presId="urn:microsoft.com/office/officeart/2005/8/layout/vList3"/>
    <dgm:cxn modelId="{2AE743A4-54D9-4F74-AFC2-A319D96E30C6}" type="presParOf" srcId="{23783AE7-A4CC-4147-BBEB-922F3055A333}" destId="{8EEDF46A-013B-4D50-9073-4678AFD4830D}" srcOrd="1" destOrd="0" presId="urn:microsoft.com/office/officeart/2005/8/layout/vList3"/>
    <dgm:cxn modelId="{8CD3011C-DD19-434B-A0A7-B983BEBE4291}" type="presParOf" srcId="{1E7CEF12-3B8F-4E4C-830B-18E194A3BAC7}" destId="{C61C45CC-103A-4990-8238-31AF6887DC81}" srcOrd="1" destOrd="0" presId="urn:microsoft.com/office/officeart/2005/8/layout/vList3"/>
    <dgm:cxn modelId="{A3BC0B8E-E792-4457-A8AD-E734CCB8A95C}" type="presParOf" srcId="{1E7CEF12-3B8F-4E4C-830B-18E194A3BAC7}" destId="{3D54D8FC-EEF6-4A9A-9899-BDC385303C8A}" srcOrd="2" destOrd="0" presId="urn:microsoft.com/office/officeart/2005/8/layout/vList3"/>
    <dgm:cxn modelId="{221EF52D-27C1-4130-9394-030B37C95A68}" type="presParOf" srcId="{3D54D8FC-EEF6-4A9A-9899-BDC385303C8A}" destId="{A41D3AFB-01F7-4962-AE5C-72AF0C001D9A}" srcOrd="0" destOrd="0" presId="urn:microsoft.com/office/officeart/2005/8/layout/vList3"/>
    <dgm:cxn modelId="{3448BEA3-5621-4BB8-AB76-79F5AF838EFB}" type="presParOf" srcId="{3D54D8FC-EEF6-4A9A-9899-BDC385303C8A}" destId="{883A72CD-D4E4-4A96-867F-FD8FC2105CEB}" srcOrd="1" destOrd="0" presId="urn:microsoft.com/office/officeart/2005/8/layout/vList3"/>
    <dgm:cxn modelId="{F7A946D2-5F64-41A5-84A5-EEE7F95CA0EE}" type="presParOf" srcId="{1E7CEF12-3B8F-4E4C-830B-18E194A3BAC7}" destId="{E86CF305-6F37-4AB8-8F51-6D1661C4637A}" srcOrd="3" destOrd="0" presId="urn:microsoft.com/office/officeart/2005/8/layout/vList3"/>
    <dgm:cxn modelId="{891C7AFF-67EA-491B-845F-52E6EFD0E8F8}" type="presParOf" srcId="{1E7CEF12-3B8F-4E4C-830B-18E194A3BAC7}" destId="{079E5ADA-4A3E-48B4-AE95-F3D968C140F9}" srcOrd="4" destOrd="0" presId="urn:microsoft.com/office/officeart/2005/8/layout/vList3"/>
    <dgm:cxn modelId="{5CB18EED-C547-47CB-B8B1-BA0A24E86CDE}" type="presParOf" srcId="{079E5ADA-4A3E-48B4-AE95-F3D968C140F9}" destId="{FE36751E-E6A4-4F8B-886C-9F3CC75E7C29}" srcOrd="0" destOrd="0" presId="urn:microsoft.com/office/officeart/2005/8/layout/vList3"/>
    <dgm:cxn modelId="{08E90044-23A2-484C-936F-013316104F7A}" type="presParOf" srcId="{079E5ADA-4A3E-48B4-AE95-F3D968C140F9}" destId="{3853A3BC-D818-4934-81D2-0B905C54E4A4}" srcOrd="1" destOrd="0" presId="urn:microsoft.com/office/officeart/2005/8/layout/vList3"/>
    <dgm:cxn modelId="{B9DD662E-3BED-481B-9106-54F21C26D22A}" type="presParOf" srcId="{1E7CEF12-3B8F-4E4C-830B-18E194A3BAC7}" destId="{9CC34C1B-DE7C-46AE-8A64-9F15EEA916B6}" srcOrd="5" destOrd="0" presId="urn:microsoft.com/office/officeart/2005/8/layout/vList3"/>
    <dgm:cxn modelId="{BA41B434-4881-46FC-A582-5E6BE24DDD2F}" type="presParOf" srcId="{1E7CEF12-3B8F-4E4C-830B-18E194A3BAC7}" destId="{B6BA283A-0A45-45E1-BF01-F1588DD869C9}" srcOrd="6" destOrd="0" presId="urn:microsoft.com/office/officeart/2005/8/layout/vList3"/>
    <dgm:cxn modelId="{D4264C3C-A538-4D65-974B-35CE772EDE1E}" type="presParOf" srcId="{B6BA283A-0A45-45E1-BF01-F1588DD869C9}" destId="{E567E672-1678-4A25-A0D3-4DB3266FF9F1}" srcOrd="0" destOrd="0" presId="urn:microsoft.com/office/officeart/2005/8/layout/vList3"/>
    <dgm:cxn modelId="{6E4139E1-5E7C-437C-AA54-075A0AE6D14A}" type="presParOf" srcId="{B6BA283A-0A45-45E1-BF01-F1588DD869C9}" destId="{3BB4B1FC-9890-4FE7-A7DC-B926CAA32368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EDF46A-013B-4D50-9073-4678AFD4830D}">
      <dsp:nvSpPr>
        <dsp:cNvPr id="0" name=""/>
        <dsp:cNvSpPr/>
      </dsp:nvSpPr>
      <dsp:spPr>
        <a:xfrm rot="10800000">
          <a:off x="701419" y="221"/>
          <a:ext cx="2532468" cy="254168"/>
        </a:xfrm>
        <a:prstGeom prst="homePlate">
          <a:avLst/>
        </a:prstGeom>
        <a:solidFill>
          <a:schemeClr val="accent3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81" tIns="45720" rIns="85344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Fruit detection system</a:t>
          </a:r>
        </a:p>
      </dsp:txBody>
      <dsp:txXfrm rot="10800000">
        <a:off x="764961" y="221"/>
        <a:ext cx="2468926" cy="254168"/>
      </dsp:txXfrm>
    </dsp:sp>
    <dsp:sp modelId="{D525B8C3-DD51-41A6-B935-F255F84078FA}">
      <dsp:nvSpPr>
        <dsp:cNvPr id="0" name=""/>
        <dsp:cNvSpPr/>
      </dsp:nvSpPr>
      <dsp:spPr>
        <a:xfrm>
          <a:off x="574335" y="221"/>
          <a:ext cx="254168" cy="254168"/>
        </a:xfrm>
        <a:prstGeom prst="ellipse">
          <a:avLst/>
        </a:prstGeom>
        <a:blipFill rotWithShape="1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9908" r="89862">
                        <a14:backgroundMark x1="34562" y1="92063" x2="36406" y2="962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3A72CD-D4E4-4A96-867F-FD8FC2105CEB}">
      <dsp:nvSpPr>
        <dsp:cNvPr id="0" name=""/>
        <dsp:cNvSpPr/>
      </dsp:nvSpPr>
      <dsp:spPr>
        <a:xfrm rot="10800000">
          <a:off x="701419" y="317932"/>
          <a:ext cx="2532468" cy="254168"/>
        </a:xfrm>
        <a:prstGeom prst="homePlate">
          <a:avLst/>
        </a:prstGeom>
        <a:solidFill>
          <a:schemeClr val="accent3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81" tIns="45720" rIns="85344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Robot Arms</a:t>
          </a:r>
        </a:p>
      </dsp:txBody>
      <dsp:txXfrm rot="10800000">
        <a:off x="764961" y="317932"/>
        <a:ext cx="2468926" cy="254168"/>
      </dsp:txXfrm>
    </dsp:sp>
    <dsp:sp modelId="{A41D3AFB-01F7-4962-AE5C-72AF0C001D9A}">
      <dsp:nvSpPr>
        <dsp:cNvPr id="0" name=""/>
        <dsp:cNvSpPr/>
      </dsp:nvSpPr>
      <dsp:spPr>
        <a:xfrm>
          <a:off x="574335" y="317932"/>
          <a:ext cx="254168" cy="254168"/>
        </a:xfrm>
        <a:prstGeom prst="ellipse">
          <a:avLst/>
        </a:prstGeom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3A3BC-D818-4934-81D2-0B905C54E4A4}">
      <dsp:nvSpPr>
        <dsp:cNvPr id="0" name=""/>
        <dsp:cNvSpPr/>
      </dsp:nvSpPr>
      <dsp:spPr>
        <a:xfrm rot="10800000">
          <a:off x="701419" y="635643"/>
          <a:ext cx="2532468" cy="254168"/>
        </a:xfrm>
        <a:prstGeom prst="homePlate">
          <a:avLst/>
        </a:prstGeom>
        <a:solidFill>
          <a:schemeClr val="accent3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81" tIns="45720" rIns="85344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Auto-guidance system</a:t>
          </a:r>
        </a:p>
      </dsp:txBody>
      <dsp:txXfrm rot="10800000">
        <a:off x="764961" y="635643"/>
        <a:ext cx="2468926" cy="254168"/>
      </dsp:txXfrm>
    </dsp:sp>
    <dsp:sp modelId="{FE36751E-E6A4-4F8B-886C-9F3CC75E7C29}">
      <dsp:nvSpPr>
        <dsp:cNvPr id="0" name=""/>
        <dsp:cNvSpPr/>
      </dsp:nvSpPr>
      <dsp:spPr>
        <a:xfrm>
          <a:off x="574335" y="635643"/>
          <a:ext cx="254168" cy="254168"/>
        </a:xfrm>
        <a:prstGeom prst="ellipse">
          <a:avLst/>
        </a:prstGeom>
        <a:blipFill rotWithShape="1">
          <a:blip xmlns:r="http://schemas.openxmlformats.org/officeDocument/2006/relationships"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42000"/>
                    </a14:imgEffect>
                    <a14:imgEffect>
                      <a14:colorTemperature colorTemp="6579"/>
                    </a14:imgEffect>
                    <a14:imgEffect>
                      <a14:saturation sat="62000"/>
                    </a14:imgEffect>
                    <a14:imgEffect>
                      <a14:brightnessContrast bright="63000" contras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3000" r="-12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B4B1FC-9890-4FE7-A7DC-B926CAA32368}">
      <dsp:nvSpPr>
        <dsp:cNvPr id="0" name=""/>
        <dsp:cNvSpPr/>
      </dsp:nvSpPr>
      <dsp:spPr>
        <a:xfrm rot="10800000">
          <a:off x="701419" y="953354"/>
          <a:ext cx="2532468" cy="254168"/>
        </a:xfrm>
        <a:prstGeom prst="homePlate">
          <a:avLst/>
        </a:prstGeom>
        <a:solidFill>
          <a:schemeClr val="accent3">
            <a:lumMod val="8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81" tIns="45720" rIns="85344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Fruit bins</a:t>
          </a:r>
        </a:p>
      </dsp:txBody>
      <dsp:txXfrm rot="10800000">
        <a:off x="764961" y="953354"/>
        <a:ext cx="2468926" cy="254168"/>
      </dsp:txXfrm>
    </dsp:sp>
    <dsp:sp modelId="{E567E672-1678-4A25-A0D3-4DB3266FF9F1}">
      <dsp:nvSpPr>
        <dsp:cNvPr id="0" name=""/>
        <dsp:cNvSpPr/>
      </dsp:nvSpPr>
      <dsp:spPr>
        <a:xfrm>
          <a:off x="574335" y="953354"/>
          <a:ext cx="254168" cy="254168"/>
        </a:xfrm>
        <a:prstGeom prst="ellipse">
          <a:avLst/>
        </a:prstGeom>
        <a:blipFill rotWithShape="1"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jpeg>
</file>

<file path=ppt/media/image4.jpe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098" cy="465744"/>
          </a:xfrm>
          <a:prstGeom prst="rect">
            <a:avLst/>
          </a:prstGeom>
        </p:spPr>
        <p:txBody>
          <a:bodyPr vert="horz" lIns="87305" tIns="43652" rIns="87305" bIns="43652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414" y="0"/>
            <a:ext cx="2972098" cy="465744"/>
          </a:xfrm>
          <a:prstGeom prst="rect">
            <a:avLst/>
          </a:prstGeom>
        </p:spPr>
        <p:txBody>
          <a:bodyPr vert="horz" lIns="87305" tIns="43652" rIns="87305" bIns="43652" rtlCol="0"/>
          <a:lstStyle>
            <a:lvl1pPr algn="r">
              <a:defRPr sz="1100"/>
            </a:lvl1pPr>
          </a:lstStyle>
          <a:p>
            <a:fld id="{3EB34620-2446-4E47-9C0C-9C201957D074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76325" y="1162050"/>
            <a:ext cx="470535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7305" tIns="43652" rIns="87305" bIns="4365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6099" y="4474509"/>
            <a:ext cx="5485805" cy="3659842"/>
          </a:xfrm>
          <a:prstGeom prst="rect">
            <a:avLst/>
          </a:prstGeom>
        </p:spPr>
        <p:txBody>
          <a:bodyPr vert="horz" lIns="87305" tIns="43652" rIns="87305" bIns="4365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30658"/>
            <a:ext cx="2972098" cy="465742"/>
          </a:xfrm>
          <a:prstGeom prst="rect">
            <a:avLst/>
          </a:prstGeom>
        </p:spPr>
        <p:txBody>
          <a:bodyPr vert="horz" lIns="87305" tIns="43652" rIns="87305" bIns="43652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414" y="8830658"/>
            <a:ext cx="2972098" cy="465742"/>
          </a:xfrm>
          <a:prstGeom prst="rect">
            <a:avLst/>
          </a:prstGeom>
        </p:spPr>
        <p:txBody>
          <a:bodyPr vert="horz" lIns="87305" tIns="43652" rIns="87305" bIns="43652" rtlCol="0" anchor="b"/>
          <a:lstStyle>
            <a:lvl1pPr algn="r">
              <a:defRPr sz="1100"/>
            </a:lvl1pPr>
          </a:lstStyle>
          <a:p>
            <a:fld id="{815AFEC1-F22C-4B21-BC6B-FF9A98BB2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792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87758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1pPr>
    <a:lvl2pPr marL="293879" algn="l" defTabSz="587758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2pPr>
    <a:lvl3pPr marL="587758" algn="l" defTabSz="587758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3pPr>
    <a:lvl4pPr marL="881637" algn="l" defTabSz="587758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4pPr>
    <a:lvl5pPr marL="1175516" algn="l" defTabSz="587758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5pPr>
    <a:lvl6pPr marL="1469395" algn="l" defTabSz="587758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6pPr>
    <a:lvl7pPr marL="1763274" algn="l" defTabSz="587758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7pPr>
    <a:lvl8pPr marL="2057153" algn="l" defTabSz="587758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8pPr>
    <a:lvl9pPr marL="2351032" algn="l" defTabSz="587758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76325" y="1162050"/>
            <a:ext cx="470535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AFEC1-F22C-4B21-BC6B-FF9A98BB2C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6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69362" y="6817113"/>
            <a:ext cx="27979687" cy="4703956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937527" y="12435478"/>
            <a:ext cx="23043356" cy="5609063"/>
          </a:xfrm>
        </p:spPr>
        <p:txBody>
          <a:bodyPr/>
          <a:lstStyle>
            <a:lvl1pPr marL="0" indent="0" algn="ctr">
              <a:buNone/>
              <a:defRPr/>
            </a:lvl1pPr>
            <a:lvl2pPr marL="228601" indent="0" algn="ctr">
              <a:buNone/>
              <a:defRPr/>
            </a:lvl2pPr>
            <a:lvl3pPr marL="457200" indent="0" algn="ctr">
              <a:buNone/>
              <a:defRPr/>
            </a:lvl3pPr>
            <a:lvl4pPr marL="685800" indent="0" algn="ctr">
              <a:buNone/>
              <a:defRPr/>
            </a:lvl4pPr>
            <a:lvl5pPr marL="914400" indent="0" algn="ctr">
              <a:buNone/>
              <a:defRPr/>
            </a:lvl5pPr>
            <a:lvl6pPr marL="1142999" indent="0" algn="ctr">
              <a:buNone/>
              <a:defRPr/>
            </a:lvl6pPr>
            <a:lvl7pPr marL="1371599" indent="0" algn="ctr">
              <a:buNone/>
              <a:defRPr/>
            </a:lvl7pPr>
            <a:lvl8pPr marL="1600199" indent="0" algn="ctr">
              <a:buNone/>
              <a:defRPr/>
            </a:lvl8pPr>
            <a:lvl9pPr marL="1828799" indent="0" algn="ctr">
              <a:buNone/>
              <a:defRPr/>
            </a:lvl9pPr>
          </a:lstStyle>
          <a:p>
            <a:r>
              <a:rPr lang="en-US" altLang="zh-CN"/>
              <a:t>Click to edit Master subtitle style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FDAB2CB-2028-4F3E-8950-AB533AA2DEB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E766206-43BF-4F36-9D05-AF58D9605E8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23866080" y="879090"/>
            <a:ext cx="7406879" cy="18724756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45444" y="879090"/>
            <a:ext cx="22106336" cy="18724756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046EE50-600E-4034-B1AA-F9CFE04282C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0018BAF-8BDD-4B5C-BACA-ED3E152A465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0329" y="14101647"/>
            <a:ext cx="27980879" cy="4359197"/>
          </a:xfrm>
        </p:spPr>
        <p:txBody>
          <a:bodyPr anchor="t"/>
          <a:lstStyle>
            <a:lvl1pPr algn="l">
              <a:defRPr sz="2001" b="1" cap="all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600329" y="9301047"/>
            <a:ext cx="27980879" cy="4800600"/>
          </a:xfrm>
        </p:spPr>
        <p:txBody>
          <a:bodyPr anchor="b"/>
          <a:lstStyle>
            <a:lvl1pPr marL="0" indent="0">
              <a:buNone/>
              <a:defRPr sz="1000"/>
            </a:lvl1pPr>
            <a:lvl2pPr marL="228601" indent="0">
              <a:buNone/>
              <a:defRPr sz="900"/>
            </a:lvl2pPr>
            <a:lvl3pPr marL="457200" indent="0">
              <a:buNone/>
              <a:defRPr sz="800"/>
            </a:lvl3pPr>
            <a:lvl4pPr marL="685800" indent="0">
              <a:buNone/>
              <a:defRPr sz="700"/>
            </a:lvl4pPr>
            <a:lvl5pPr marL="914400" indent="0">
              <a:buNone/>
              <a:defRPr sz="700"/>
            </a:lvl5pPr>
            <a:lvl6pPr marL="1142999" indent="0">
              <a:buNone/>
              <a:defRPr sz="700"/>
            </a:lvl6pPr>
            <a:lvl7pPr marL="1371599" indent="0">
              <a:buNone/>
              <a:defRPr sz="700"/>
            </a:lvl7pPr>
            <a:lvl8pPr marL="1600199" indent="0">
              <a:buNone/>
              <a:defRPr sz="700"/>
            </a:lvl8pPr>
            <a:lvl9pPr marL="1828799" indent="0">
              <a:buNone/>
              <a:defRPr sz="7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3CB3C0-18F2-48B9-82B8-1FD96EF069A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45448" y="5120277"/>
            <a:ext cx="14756606" cy="14483575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516357" y="5120277"/>
            <a:ext cx="14756606" cy="14483575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001AFA-8A57-4FE1-BC1A-FF0A12C846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45446" y="4912112"/>
            <a:ext cx="14544676" cy="204717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1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2999" indent="0">
              <a:buNone/>
              <a:defRPr sz="800" b="1"/>
            </a:lvl6pPr>
            <a:lvl7pPr marL="1371599" indent="0">
              <a:buNone/>
              <a:defRPr sz="800" b="1"/>
            </a:lvl7pPr>
            <a:lvl8pPr marL="1600199" indent="0">
              <a:buNone/>
              <a:defRPr sz="800" b="1"/>
            </a:lvl8pPr>
            <a:lvl9pPr marL="1828799" indent="0">
              <a:buNone/>
              <a:defRPr sz="8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45446" y="6959291"/>
            <a:ext cx="14544676" cy="12644553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6722334" y="4912112"/>
            <a:ext cx="14550629" cy="204717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1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2999" indent="0">
              <a:buNone/>
              <a:defRPr sz="800" b="1"/>
            </a:lvl6pPr>
            <a:lvl7pPr marL="1371599" indent="0">
              <a:buNone/>
              <a:defRPr sz="800" b="1"/>
            </a:lvl7pPr>
            <a:lvl8pPr marL="1600199" indent="0">
              <a:buNone/>
              <a:defRPr sz="800" b="1"/>
            </a:lvl8pPr>
            <a:lvl9pPr marL="1828799" indent="0">
              <a:buNone/>
              <a:defRPr sz="8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6722334" y="6959291"/>
            <a:ext cx="14550629" cy="12644553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E6E953-F58D-4826-8F52-A2EFCEB56AC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63F03A-782C-4FFD-95E1-1BB3ADA5DFF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C88572-BB3D-44CE-B770-A22D76A3D6A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45450" y="873513"/>
            <a:ext cx="10829927" cy="3718932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870656" y="873512"/>
            <a:ext cx="18402300" cy="18730332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45450" y="4592444"/>
            <a:ext cx="10829927" cy="15011400"/>
          </a:xfrm>
        </p:spPr>
        <p:txBody>
          <a:bodyPr/>
          <a:lstStyle>
            <a:lvl1pPr marL="0" indent="0">
              <a:buNone/>
              <a:defRPr sz="700"/>
            </a:lvl1pPr>
            <a:lvl2pPr marL="228601" indent="0">
              <a:buNone/>
              <a:defRPr sz="600"/>
            </a:lvl2pPr>
            <a:lvl3pPr marL="457200" indent="0">
              <a:buNone/>
              <a:defRPr sz="500"/>
            </a:lvl3pPr>
            <a:lvl4pPr marL="685800" indent="0">
              <a:buNone/>
              <a:defRPr sz="450"/>
            </a:lvl4pPr>
            <a:lvl5pPr marL="914400" indent="0">
              <a:buNone/>
              <a:defRPr sz="450"/>
            </a:lvl5pPr>
            <a:lvl6pPr marL="1142999" indent="0">
              <a:buNone/>
              <a:defRPr sz="450"/>
            </a:lvl6pPr>
            <a:lvl7pPr marL="1371599" indent="0">
              <a:buNone/>
              <a:defRPr sz="450"/>
            </a:lvl7pPr>
            <a:lvl8pPr marL="1600199" indent="0">
              <a:buNone/>
              <a:defRPr sz="450"/>
            </a:lvl8pPr>
            <a:lvl9pPr marL="1828799" indent="0">
              <a:buNone/>
              <a:defRPr sz="45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75B68D-E17E-4B62-AB81-124C9A2769B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51998" y="15361734"/>
            <a:ext cx="19751279" cy="1813932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6451998" y="1960756"/>
            <a:ext cx="19751279" cy="13167732"/>
          </a:xfrm>
        </p:spPr>
        <p:txBody>
          <a:bodyPr/>
          <a:lstStyle>
            <a:lvl1pPr marL="0" indent="0">
              <a:buNone/>
              <a:defRPr sz="1600"/>
            </a:lvl1pPr>
            <a:lvl2pPr marL="228601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000"/>
            </a:lvl4pPr>
            <a:lvl5pPr marL="914400" indent="0">
              <a:buNone/>
              <a:defRPr sz="1000"/>
            </a:lvl5pPr>
            <a:lvl6pPr marL="1142999" indent="0">
              <a:buNone/>
              <a:defRPr sz="1000"/>
            </a:lvl6pPr>
            <a:lvl7pPr marL="1371599" indent="0">
              <a:buNone/>
              <a:defRPr sz="1000"/>
            </a:lvl7pPr>
            <a:lvl8pPr marL="1600199" indent="0">
              <a:buNone/>
              <a:defRPr sz="1000"/>
            </a:lvl8pPr>
            <a:lvl9pPr marL="1828799" indent="0">
              <a:buNone/>
              <a:defRPr sz="1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451998" y="17175674"/>
            <a:ext cx="19751279" cy="2575002"/>
          </a:xfrm>
        </p:spPr>
        <p:txBody>
          <a:bodyPr/>
          <a:lstStyle>
            <a:lvl1pPr marL="0" indent="0">
              <a:buNone/>
              <a:defRPr sz="700"/>
            </a:lvl1pPr>
            <a:lvl2pPr marL="228601" indent="0">
              <a:buNone/>
              <a:defRPr sz="600"/>
            </a:lvl2pPr>
            <a:lvl3pPr marL="457200" indent="0">
              <a:buNone/>
              <a:defRPr sz="500"/>
            </a:lvl3pPr>
            <a:lvl4pPr marL="685800" indent="0">
              <a:buNone/>
              <a:defRPr sz="450"/>
            </a:lvl4pPr>
            <a:lvl5pPr marL="914400" indent="0">
              <a:buNone/>
              <a:defRPr sz="450"/>
            </a:lvl5pPr>
            <a:lvl6pPr marL="1142999" indent="0">
              <a:buNone/>
              <a:defRPr sz="450"/>
            </a:lvl6pPr>
            <a:lvl7pPr marL="1371599" indent="0">
              <a:buNone/>
              <a:defRPr sz="450"/>
            </a:lvl7pPr>
            <a:lvl8pPr marL="1600199" indent="0">
              <a:buNone/>
              <a:defRPr sz="450"/>
            </a:lvl8pPr>
            <a:lvl9pPr marL="1828799" indent="0">
              <a:buNone/>
              <a:defRPr sz="45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50E737-2F75-47F2-84AC-95F6554EA31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45450" y="879088"/>
            <a:ext cx="29627513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65036" tIns="232518" rIns="465036" bIns="2325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45450" y="5120277"/>
            <a:ext cx="29627513" cy="14483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65036" tIns="232518" rIns="465036" bIns="2325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45450" y="19984844"/>
            <a:ext cx="7681913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65036" tIns="232518" rIns="465036" bIns="232518" numCol="1" anchor="t" anchorCtr="0" compatLnSpc="1">
            <a:prstTxWarp prst="textNoShape">
              <a:avLst/>
            </a:prstTxWarp>
          </a:bodyPr>
          <a:lstStyle>
            <a:lvl1pPr defTabSz="2324892">
              <a:defRPr sz="355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246650" y="19984844"/>
            <a:ext cx="10425113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65036" tIns="232518" rIns="465036" bIns="232518" numCol="1" anchor="t" anchorCtr="0" compatLnSpc="1">
            <a:prstTxWarp prst="textNoShape">
              <a:avLst/>
            </a:prstTxWarp>
          </a:bodyPr>
          <a:lstStyle>
            <a:lvl1pPr algn="ctr" defTabSz="2324892">
              <a:defRPr sz="355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591050" y="19984844"/>
            <a:ext cx="7681913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65036" tIns="232518" rIns="465036" bIns="232518" numCol="1" anchor="t" anchorCtr="0" compatLnSpc="1">
            <a:prstTxWarp prst="textNoShape">
              <a:avLst/>
            </a:prstTxWarp>
          </a:bodyPr>
          <a:lstStyle>
            <a:lvl1pPr algn="r" defTabSz="2324892">
              <a:defRPr sz="3550"/>
            </a:lvl1pPr>
          </a:lstStyle>
          <a:p>
            <a:fld id="{89BDA05B-0078-4D0F-B16A-4AB05E805A7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324892" rtl="0" eaLnBrk="1" fontAlgn="base" hangingPunct="1">
        <a:spcBef>
          <a:spcPct val="0"/>
        </a:spcBef>
        <a:spcAft>
          <a:spcPct val="0"/>
        </a:spcAft>
        <a:defRPr sz="1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2324892" rtl="0" eaLnBrk="1" fontAlgn="base" hangingPunct="1">
        <a:spcBef>
          <a:spcPct val="0"/>
        </a:spcBef>
        <a:spcAft>
          <a:spcPct val="0"/>
        </a:spcAft>
        <a:defRPr sz="11200">
          <a:solidFill>
            <a:schemeClr val="tx2"/>
          </a:solidFill>
          <a:latin typeface="Arial" charset="0"/>
        </a:defRPr>
      </a:lvl2pPr>
      <a:lvl3pPr algn="ctr" defTabSz="2324892" rtl="0" eaLnBrk="1" fontAlgn="base" hangingPunct="1">
        <a:spcBef>
          <a:spcPct val="0"/>
        </a:spcBef>
        <a:spcAft>
          <a:spcPct val="0"/>
        </a:spcAft>
        <a:defRPr sz="11200">
          <a:solidFill>
            <a:schemeClr val="tx2"/>
          </a:solidFill>
          <a:latin typeface="Arial" charset="0"/>
        </a:defRPr>
      </a:lvl3pPr>
      <a:lvl4pPr algn="ctr" defTabSz="2324892" rtl="0" eaLnBrk="1" fontAlgn="base" hangingPunct="1">
        <a:spcBef>
          <a:spcPct val="0"/>
        </a:spcBef>
        <a:spcAft>
          <a:spcPct val="0"/>
        </a:spcAft>
        <a:defRPr sz="11200">
          <a:solidFill>
            <a:schemeClr val="tx2"/>
          </a:solidFill>
          <a:latin typeface="Arial" charset="0"/>
        </a:defRPr>
      </a:lvl4pPr>
      <a:lvl5pPr algn="ctr" defTabSz="2324892" rtl="0" eaLnBrk="1" fontAlgn="base" hangingPunct="1">
        <a:spcBef>
          <a:spcPct val="0"/>
        </a:spcBef>
        <a:spcAft>
          <a:spcPct val="0"/>
        </a:spcAft>
        <a:defRPr sz="11200">
          <a:solidFill>
            <a:schemeClr val="tx2"/>
          </a:solidFill>
          <a:latin typeface="Arial" charset="0"/>
        </a:defRPr>
      </a:lvl5pPr>
      <a:lvl6pPr marL="228601" algn="ctr" defTabSz="2324892" rtl="0" eaLnBrk="1" fontAlgn="base" hangingPunct="1">
        <a:spcBef>
          <a:spcPct val="0"/>
        </a:spcBef>
        <a:spcAft>
          <a:spcPct val="0"/>
        </a:spcAft>
        <a:defRPr sz="11200">
          <a:solidFill>
            <a:schemeClr val="tx2"/>
          </a:solidFill>
          <a:latin typeface="Arial" charset="0"/>
        </a:defRPr>
      </a:lvl6pPr>
      <a:lvl7pPr marL="457200" algn="ctr" defTabSz="2324892" rtl="0" eaLnBrk="1" fontAlgn="base" hangingPunct="1">
        <a:spcBef>
          <a:spcPct val="0"/>
        </a:spcBef>
        <a:spcAft>
          <a:spcPct val="0"/>
        </a:spcAft>
        <a:defRPr sz="11200">
          <a:solidFill>
            <a:schemeClr val="tx2"/>
          </a:solidFill>
          <a:latin typeface="Arial" charset="0"/>
        </a:defRPr>
      </a:lvl7pPr>
      <a:lvl8pPr marL="685800" algn="ctr" defTabSz="2324892" rtl="0" eaLnBrk="1" fontAlgn="base" hangingPunct="1">
        <a:spcBef>
          <a:spcPct val="0"/>
        </a:spcBef>
        <a:spcAft>
          <a:spcPct val="0"/>
        </a:spcAft>
        <a:defRPr sz="11200">
          <a:solidFill>
            <a:schemeClr val="tx2"/>
          </a:solidFill>
          <a:latin typeface="Arial" charset="0"/>
        </a:defRPr>
      </a:lvl8pPr>
      <a:lvl9pPr marL="914400" algn="ctr" defTabSz="2324892" rtl="0" eaLnBrk="1" fontAlgn="base" hangingPunct="1">
        <a:spcBef>
          <a:spcPct val="0"/>
        </a:spcBef>
        <a:spcAft>
          <a:spcPct val="0"/>
        </a:spcAft>
        <a:defRPr sz="11200">
          <a:solidFill>
            <a:schemeClr val="tx2"/>
          </a:solidFill>
          <a:latin typeface="Arial" charset="0"/>
        </a:defRPr>
      </a:lvl9pPr>
    </p:titleStyle>
    <p:bodyStyle>
      <a:lvl1pPr marL="872331" indent="-872331" algn="l" defTabSz="2324892" rtl="0" eaLnBrk="1" fontAlgn="base" hangingPunct="1">
        <a:spcBef>
          <a:spcPct val="20000"/>
        </a:spcBef>
        <a:spcAft>
          <a:spcPct val="0"/>
        </a:spcAft>
        <a:buChar char="•"/>
        <a:defRPr sz="8150">
          <a:solidFill>
            <a:schemeClr val="tx1"/>
          </a:solidFill>
          <a:latin typeface="+mn-lt"/>
          <a:ea typeface="+mn-ea"/>
          <a:cs typeface="+mn-cs"/>
        </a:defRPr>
      </a:lvl1pPr>
      <a:lvl2pPr marL="1889123" indent="-726281" algn="l" defTabSz="2324892" rtl="0" eaLnBrk="1" fontAlgn="base" hangingPunct="1">
        <a:spcBef>
          <a:spcPct val="20000"/>
        </a:spcBef>
        <a:spcAft>
          <a:spcPct val="0"/>
        </a:spcAft>
        <a:buChar char="–"/>
        <a:defRPr sz="7100">
          <a:solidFill>
            <a:schemeClr val="tx1"/>
          </a:solidFill>
          <a:latin typeface="+mn-lt"/>
        </a:defRPr>
      </a:lvl2pPr>
      <a:lvl3pPr marL="2906711" indent="-581820" algn="l" defTabSz="2324892" rtl="0" eaLnBrk="1" fontAlgn="base" hangingPunct="1">
        <a:spcBef>
          <a:spcPct val="20000"/>
        </a:spcBef>
        <a:spcAft>
          <a:spcPct val="0"/>
        </a:spcAft>
        <a:buChar char="•"/>
        <a:defRPr sz="6101">
          <a:solidFill>
            <a:schemeClr val="tx1"/>
          </a:solidFill>
          <a:latin typeface="+mn-lt"/>
        </a:defRPr>
      </a:lvl3pPr>
      <a:lvl4pPr marL="4068759" indent="-581024" algn="l" defTabSz="2324892" rtl="0" eaLnBrk="1" fontAlgn="base" hangingPunct="1">
        <a:spcBef>
          <a:spcPct val="20000"/>
        </a:spcBef>
        <a:spcAft>
          <a:spcPct val="0"/>
        </a:spcAft>
        <a:buChar char="–"/>
        <a:defRPr sz="5100">
          <a:solidFill>
            <a:schemeClr val="tx1"/>
          </a:solidFill>
          <a:latin typeface="+mn-lt"/>
        </a:defRPr>
      </a:lvl4pPr>
      <a:lvl5pPr marL="5231602" indent="-581024" algn="l" defTabSz="2324892" rtl="0" eaLnBrk="1" fontAlgn="base" hangingPunct="1">
        <a:spcBef>
          <a:spcPct val="20000"/>
        </a:spcBef>
        <a:spcAft>
          <a:spcPct val="0"/>
        </a:spcAft>
        <a:buChar char="»"/>
        <a:defRPr sz="5100">
          <a:solidFill>
            <a:schemeClr val="tx1"/>
          </a:solidFill>
          <a:latin typeface="+mn-lt"/>
        </a:defRPr>
      </a:lvl5pPr>
      <a:lvl6pPr marL="5460202" indent="-581024" algn="l" defTabSz="2324892" rtl="0" eaLnBrk="1" fontAlgn="base" hangingPunct="1">
        <a:spcBef>
          <a:spcPct val="20000"/>
        </a:spcBef>
        <a:spcAft>
          <a:spcPct val="0"/>
        </a:spcAft>
        <a:buChar char="»"/>
        <a:defRPr sz="5100">
          <a:solidFill>
            <a:schemeClr val="tx1"/>
          </a:solidFill>
          <a:latin typeface="+mn-lt"/>
        </a:defRPr>
      </a:lvl6pPr>
      <a:lvl7pPr marL="5688803" indent="-581024" algn="l" defTabSz="2324892" rtl="0" eaLnBrk="1" fontAlgn="base" hangingPunct="1">
        <a:spcBef>
          <a:spcPct val="20000"/>
        </a:spcBef>
        <a:spcAft>
          <a:spcPct val="0"/>
        </a:spcAft>
        <a:buChar char="»"/>
        <a:defRPr sz="5100">
          <a:solidFill>
            <a:schemeClr val="tx1"/>
          </a:solidFill>
          <a:latin typeface="+mn-lt"/>
        </a:defRPr>
      </a:lvl7pPr>
      <a:lvl8pPr marL="5917402" indent="-581024" algn="l" defTabSz="2324892" rtl="0" eaLnBrk="1" fontAlgn="base" hangingPunct="1">
        <a:spcBef>
          <a:spcPct val="20000"/>
        </a:spcBef>
        <a:spcAft>
          <a:spcPct val="0"/>
        </a:spcAft>
        <a:buChar char="»"/>
        <a:defRPr sz="5100">
          <a:solidFill>
            <a:schemeClr val="tx1"/>
          </a:solidFill>
          <a:latin typeface="+mn-lt"/>
        </a:defRPr>
      </a:lvl8pPr>
      <a:lvl9pPr marL="6146002" indent="-581024" algn="l" defTabSz="2324892" rtl="0" eaLnBrk="1" fontAlgn="base" hangingPunct="1">
        <a:spcBef>
          <a:spcPct val="20000"/>
        </a:spcBef>
        <a:spcAft>
          <a:spcPct val="0"/>
        </a:spcAft>
        <a:buChar char="»"/>
        <a:defRPr sz="5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1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2999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599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199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799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jpeg"/><Relationship Id="rId1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21" Type="http://schemas.openxmlformats.org/officeDocument/2006/relationships/image" Target="../media/image17.png"/><Relationship Id="rId7" Type="http://schemas.openxmlformats.org/officeDocument/2006/relationships/image" Target="../media/image5.jpg"/><Relationship Id="rId12" Type="http://schemas.openxmlformats.org/officeDocument/2006/relationships/image" Target="../media/image10.jpeg"/><Relationship Id="rId1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6" Type="http://schemas.openxmlformats.org/officeDocument/2006/relationships/diagramLayout" Target="../diagrams/layout1.xml"/><Relationship Id="rId20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5" Type="http://schemas.openxmlformats.org/officeDocument/2006/relationships/diagramData" Target="../diagrams/data1.xml"/><Relationship Id="rId10" Type="http://schemas.openxmlformats.org/officeDocument/2006/relationships/image" Target="../media/image8.jpg"/><Relationship Id="rId19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8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63"/>
          <p:cNvSpPr/>
          <p:nvPr/>
        </p:nvSpPr>
        <p:spPr>
          <a:xfrm>
            <a:off x="2191887" y="2858359"/>
            <a:ext cx="13848619" cy="18612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noAutofit/>
          </a:bodyPr>
          <a:lstStyle/>
          <a:p>
            <a:pPr marL="381034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63"/>
          <p:cNvSpPr/>
          <p:nvPr/>
        </p:nvSpPr>
        <p:spPr>
          <a:xfrm>
            <a:off x="16763051" y="3505200"/>
            <a:ext cx="13907839" cy="179659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noAutofit/>
          </a:bodyPr>
          <a:lstStyle/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1828800" y="0"/>
            <a:ext cx="29236416" cy="148997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270000" tIns="270000" rIns="270000" bIns="270000">
            <a:noAutofit/>
          </a:bodyPr>
          <a:lstStyle/>
          <a:p>
            <a:pPr algn="ctr" eaLnBrk="0" hangingPunct="0"/>
            <a:endParaRPr lang="en-GB" sz="2201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Rectangle 11"/>
          <p:cNvSpPr>
            <a:spLocks noChangeArrowheads="1"/>
          </p:cNvSpPr>
          <p:nvPr/>
        </p:nvSpPr>
        <p:spPr bwMode="auto">
          <a:xfrm>
            <a:off x="6756400" y="342738"/>
            <a:ext cx="18873376" cy="8824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53" tIns="30477" rIns="60953" bIns="30477">
            <a:spAutoFit/>
          </a:bodyPr>
          <a:lstStyle/>
          <a:p>
            <a:pPr algn="ctr"/>
            <a:r>
              <a:rPr lang="en-US" altLang="zh-CN" sz="5334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Robotic Harvest for Elderberry – Machine Vision</a:t>
            </a:r>
            <a:endParaRPr lang="en-US" sz="5334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Rectangle 11"/>
          <p:cNvSpPr>
            <a:spLocks noChangeArrowheads="1"/>
          </p:cNvSpPr>
          <p:nvPr/>
        </p:nvSpPr>
        <p:spPr bwMode="auto">
          <a:xfrm>
            <a:off x="1853184" y="1691438"/>
            <a:ext cx="29236416" cy="9337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53" tIns="30477" rIns="60953" bIns="30477">
            <a:spAutoFit/>
          </a:bodyPr>
          <a:lstStyle/>
          <a:p>
            <a:pPr algn="ctr" eaLnBrk="0" hangingPunct="0">
              <a:spcAft>
                <a:spcPts val="400"/>
              </a:spcAft>
            </a:pPr>
            <a:r>
              <a:rPr lang="en-US" sz="2667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 Lucca Teixeira </a:t>
            </a:r>
            <a:r>
              <a:rPr lang="en-US" sz="2667" b="1" i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(Undergraduate Researcher)</a:t>
            </a:r>
            <a:r>
              <a:rPr lang="en-US" sz="2667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67" b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Jianfeng</a:t>
            </a:r>
            <a:r>
              <a:rPr lang="en-US" sz="2667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Zhou </a:t>
            </a:r>
            <a:r>
              <a:rPr lang="en-US" sz="2667" b="1" i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(Assistant Professor)</a:t>
            </a:r>
          </a:p>
          <a:p>
            <a:pPr algn="ctr" eaLnBrk="0" hangingPunct="0"/>
            <a:r>
              <a:rPr lang="en-US" sz="2667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Missouri, Columbia, MO (contact: gat7hb@umsystem.edu) </a:t>
            </a:r>
            <a:endParaRPr lang="en-AU" sz="2667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 Box 8"/>
          <p:cNvSpPr txBox="1">
            <a:spLocks noChangeArrowheads="1"/>
          </p:cNvSpPr>
          <p:nvPr/>
        </p:nvSpPr>
        <p:spPr bwMode="auto">
          <a:xfrm>
            <a:off x="16764000" y="2826002"/>
            <a:ext cx="13906890" cy="674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180000" tIns="90000" rIns="180000" bIns="90000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GB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on Elderberry</a:t>
            </a:r>
          </a:p>
        </p:txBody>
      </p:sp>
      <p:sp>
        <p:nvSpPr>
          <p:cNvPr id="51" name="矩形 63"/>
          <p:cNvSpPr/>
          <p:nvPr/>
        </p:nvSpPr>
        <p:spPr>
          <a:xfrm>
            <a:off x="16744621" y="19043144"/>
            <a:ext cx="13759356" cy="237467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81034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n-US" sz="2667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 to label the elderberry dataset in order to improve the detection rate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classification CNN model to classify the state of ripeness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depth camera to determine the optimal cut pose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integrate a robotic harvesting system, picking to packing elderberries</a:t>
            </a:r>
          </a:p>
        </p:txBody>
      </p:sp>
      <p:sp>
        <p:nvSpPr>
          <p:cNvPr id="53" name="Text Box 8"/>
          <p:cNvSpPr txBox="1">
            <a:spLocks noChangeArrowheads="1"/>
          </p:cNvSpPr>
          <p:nvPr/>
        </p:nvSpPr>
        <p:spPr bwMode="auto">
          <a:xfrm>
            <a:off x="16744623" y="7040129"/>
            <a:ext cx="13926268" cy="674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180000" tIns="90000" rIns="180000" bIns="90000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GB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Elderberry Detection Results</a:t>
            </a: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Box 8"/>
          <p:cNvSpPr txBox="1">
            <a:spLocks noChangeArrowheads="1"/>
          </p:cNvSpPr>
          <p:nvPr/>
        </p:nvSpPr>
        <p:spPr bwMode="auto">
          <a:xfrm>
            <a:off x="2191886" y="8614702"/>
            <a:ext cx="13848619" cy="674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180000" tIns="90000" rIns="180000" bIns="90000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GB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Robotic Elderberry Harvester</a:t>
            </a:r>
          </a:p>
        </p:txBody>
      </p:sp>
      <p:sp>
        <p:nvSpPr>
          <p:cNvPr id="20" name="矩形 63"/>
          <p:cNvSpPr/>
          <p:nvPr/>
        </p:nvSpPr>
        <p:spPr>
          <a:xfrm>
            <a:off x="2440767" y="4572386"/>
            <a:ext cx="6267342" cy="202568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807745" lvl="1" indent="-304815">
              <a:spcBef>
                <a:spcPts val="8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Multiple-pass harvest needs more labor</a:t>
            </a:r>
            <a:endParaRPr lang="en-US" sz="20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7745" lvl="1" indent="-304815">
              <a:spcBef>
                <a:spcPts val="8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harvest efficiency can be improved</a:t>
            </a:r>
          </a:p>
          <a:p>
            <a:pPr marL="807745" lvl="1" indent="-304815">
              <a:spcBef>
                <a:spcPts val="8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Expensive, insufficient labor, and safety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45830" lvl="1" indent="-342900">
              <a:spcBef>
                <a:spcPts val="8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efficient solutions for advancing American elderberry </a:t>
            </a:r>
          </a:p>
          <a:p>
            <a:pPr marL="883949" lvl="1" indent="-381019">
              <a:spcBef>
                <a:spcPts val="8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Char char="§"/>
            </a:pPr>
            <a:endParaRPr lang="en-US" sz="2667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Text Box 8"/>
          <p:cNvSpPr txBox="1">
            <a:spLocks noChangeArrowheads="1"/>
          </p:cNvSpPr>
          <p:nvPr/>
        </p:nvSpPr>
        <p:spPr bwMode="auto">
          <a:xfrm>
            <a:off x="2191887" y="2788784"/>
            <a:ext cx="13848619" cy="674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180000" tIns="90000" rIns="180000" bIns="90000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GB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249937" y="4458798"/>
            <a:ext cx="6783595" cy="2349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60195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Selective harvest solution</a:t>
            </a:r>
          </a:p>
          <a:p>
            <a:pPr marL="960195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to address labor issues for fruit crops</a:t>
            </a:r>
          </a:p>
          <a:p>
            <a:pPr marL="960195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Expensive solution  and low efficiency for picking single fruits</a:t>
            </a:r>
          </a:p>
          <a:p>
            <a:pPr marL="960195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been tested in strawberries, apples, grapes …</a:t>
            </a:r>
          </a:p>
          <a:p>
            <a:pPr marL="922061" lvl="2" indent="-342900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to be used for cluster fruits, like elderberry</a:t>
            </a:r>
          </a:p>
        </p:txBody>
      </p:sp>
      <p:cxnSp>
        <p:nvCxnSpPr>
          <p:cNvPr id="39" name="直接连接符 10"/>
          <p:cNvCxnSpPr/>
          <p:nvPr/>
        </p:nvCxnSpPr>
        <p:spPr>
          <a:xfrm>
            <a:off x="9036968" y="4254028"/>
            <a:ext cx="13855" cy="2484796"/>
          </a:xfrm>
          <a:prstGeom prst="line">
            <a:avLst/>
          </a:prstGeom>
          <a:ln>
            <a:solidFill>
              <a:srgbClr val="767171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矩形 63"/>
          <p:cNvSpPr/>
          <p:nvPr/>
        </p:nvSpPr>
        <p:spPr>
          <a:xfrm>
            <a:off x="16763048" y="17181951"/>
            <a:ext cx="13759356" cy="2026671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81034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n-US" sz="2667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Robotic harvesting system is promising for elderberry harvesting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the use of machine vision and deep learning to detect elderberry clusters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 data collection system that acquired 2000 frames of elderberries</a:t>
            </a:r>
          </a:p>
        </p:txBody>
      </p:sp>
      <p:sp>
        <p:nvSpPr>
          <p:cNvPr id="70" name="Text Box 8"/>
          <p:cNvSpPr txBox="1">
            <a:spLocks noChangeArrowheads="1"/>
          </p:cNvSpPr>
          <p:nvPr/>
        </p:nvSpPr>
        <p:spPr bwMode="auto">
          <a:xfrm>
            <a:off x="16763049" y="16512275"/>
            <a:ext cx="13926268" cy="674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180000" tIns="90000" rIns="180000" bIns="90000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GB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 and Future Work </a:t>
            </a: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7D666D28-0797-4DA6-A343-95AC524F9B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30676"/>
            <a:ext cx="4453096" cy="1473077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FABD3430-8D20-483F-AB8C-04B981200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3572" y="8576"/>
            <a:ext cx="2838554" cy="2115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5EE1EE-E98B-48D3-8198-CC9685885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1379707" y="16809863"/>
            <a:ext cx="5266233" cy="3949675"/>
          </a:xfrm>
          <a:prstGeom prst="rect">
            <a:avLst/>
          </a:prstGeom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911FF1B3-00C0-40C1-A795-135B11E68462}"/>
              </a:ext>
            </a:extLst>
          </p:cNvPr>
          <p:cNvSpPr/>
          <p:nvPr/>
        </p:nvSpPr>
        <p:spPr>
          <a:xfrm>
            <a:off x="12060200" y="15680607"/>
            <a:ext cx="39496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  <a:spcAft>
                <a:spcPts val="800"/>
              </a:spcAft>
              <a:buClr>
                <a:srgbClr val="C00000"/>
              </a:buClr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system (Intel RealSense connected to Raspberry Pi 4 inside of the control box)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5694EA3-1ED2-422D-AA10-FFF3EE5578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70426" y="14150473"/>
            <a:ext cx="3376679" cy="3201722"/>
          </a:xfrm>
          <a:prstGeom prst="rect">
            <a:avLst/>
          </a:prstGeom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65C43D39-4605-4872-A54F-72B8D359FDAD}"/>
              </a:ext>
            </a:extLst>
          </p:cNvPr>
          <p:cNvSpPr/>
          <p:nvPr/>
        </p:nvSpPr>
        <p:spPr>
          <a:xfrm>
            <a:off x="8589875" y="17287700"/>
            <a:ext cx="34810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  <a:spcAft>
                <a:spcPts val="800"/>
              </a:spcAft>
              <a:buClr>
                <a:srgbClr val="C00000"/>
              </a:buClr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 control box running Intel’s SDK to control the cameras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E57EDA0-DDB4-4264-A452-A33F8631A8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7715" y="17737074"/>
            <a:ext cx="5862187" cy="3297480"/>
          </a:xfrm>
          <a:prstGeom prst="rect">
            <a:avLst/>
          </a:prstGeom>
        </p:spPr>
      </p:pic>
      <p:sp>
        <p:nvSpPr>
          <p:cNvPr id="119" name="Rectangle 118">
            <a:extLst>
              <a:ext uri="{FF2B5EF4-FFF2-40B4-BE49-F238E27FC236}">
                <a16:creationId xmlns:a16="http://schemas.microsoft.com/office/drawing/2014/main" id="{E1EFDDB4-5A2D-4BA3-8162-692D965FCC5A}"/>
              </a:ext>
            </a:extLst>
          </p:cNvPr>
          <p:cNvSpPr/>
          <p:nvPr/>
        </p:nvSpPr>
        <p:spPr>
          <a:xfrm>
            <a:off x="7495730" y="20978529"/>
            <a:ext cx="34810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  <a:spcAft>
                <a:spcPts val="800"/>
              </a:spcAft>
              <a:buClr>
                <a:srgbClr val="C00000"/>
              </a:buClr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RGB frame captured by the data collection system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6DFA9AED-77EF-4690-B6C6-745B543BA421}"/>
              </a:ext>
            </a:extLst>
          </p:cNvPr>
          <p:cNvSpPr/>
          <p:nvPr/>
        </p:nvSpPr>
        <p:spPr>
          <a:xfrm>
            <a:off x="26699086" y="6539474"/>
            <a:ext cx="34810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  <a:spcAft>
                <a:spcPts val="800"/>
              </a:spcAft>
              <a:buClr>
                <a:srgbClr val="C00000"/>
              </a:buClr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YOLOv7 architecture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847B872-F301-4329-883F-FEE95CDA80B0}"/>
              </a:ext>
            </a:extLst>
          </p:cNvPr>
          <p:cNvGrpSpPr/>
          <p:nvPr/>
        </p:nvGrpSpPr>
        <p:grpSpPr>
          <a:xfrm>
            <a:off x="17155545" y="11599170"/>
            <a:ext cx="7103865" cy="4731406"/>
            <a:chOff x="24414785" y="15816881"/>
            <a:chExt cx="9136084" cy="548641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7167B1A-5E07-407E-A49C-7D65180A26A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414785" y="15816881"/>
              <a:ext cx="4375413" cy="5486411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0B11F61-7D93-4701-A4D8-D5CE23254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9184600" y="15816881"/>
              <a:ext cx="4366269" cy="5486411"/>
            </a:xfrm>
            <a:prstGeom prst="rect">
              <a:avLst/>
            </a:prstGeom>
          </p:spPr>
        </p:pic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215818CC-F957-4D55-B446-51C761F2786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613964" y="10701500"/>
            <a:ext cx="5789853" cy="5789853"/>
          </a:xfrm>
          <a:prstGeom prst="rect">
            <a:avLst/>
          </a:prstGeom>
        </p:spPr>
      </p:pic>
      <p:sp>
        <p:nvSpPr>
          <p:cNvPr id="123" name="矩形 63">
            <a:extLst>
              <a:ext uri="{FF2B5EF4-FFF2-40B4-BE49-F238E27FC236}">
                <a16:creationId xmlns:a16="http://schemas.microsoft.com/office/drawing/2014/main" id="{DDA7E4F6-5DD6-4690-9FA2-FBFDDCC79232}"/>
              </a:ext>
            </a:extLst>
          </p:cNvPr>
          <p:cNvSpPr/>
          <p:nvPr/>
        </p:nvSpPr>
        <p:spPr>
          <a:xfrm>
            <a:off x="21491390" y="8106893"/>
            <a:ext cx="7757068" cy="227814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762028" lvl="1" indent="-457200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Metrics:</a:t>
            </a:r>
          </a:p>
          <a:p>
            <a:pPr marL="979741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mAP@.5: 84% (detection confidence level of 50%)</a:t>
            </a:r>
          </a:p>
          <a:p>
            <a:pPr marL="979741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mAP@.95: 45% (detection confidence level of 95%)</a:t>
            </a:r>
          </a:p>
          <a:p>
            <a:pPr marL="979741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 precision: 89%</a:t>
            </a:r>
          </a:p>
          <a:p>
            <a:pPr marL="979741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 recall: 83%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AF83DD82-795B-4E37-B8FD-809050437A47}"/>
              </a:ext>
            </a:extLst>
          </p:cNvPr>
          <p:cNvSpPr/>
          <p:nvPr/>
        </p:nvSpPr>
        <p:spPr>
          <a:xfrm>
            <a:off x="25400690" y="10288447"/>
            <a:ext cx="4216400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  <a:spcAft>
                <a:spcPts val="800"/>
              </a:spcAft>
              <a:buClr>
                <a:srgbClr val="C00000"/>
              </a:buClr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inference with confidence levels</a:t>
            </a:r>
          </a:p>
        </p:txBody>
      </p:sp>
      <p:pic>
        <p:nvPicPr>
          <p:cNvPr id="1026" name="Picture 2" descr="Agricultural Robot Assistant Harvesting Grapes To Analyze The Grape Growth  Smart Farm Concept Stock Photo - Download Image Now - iStock">
            <a:extLst>
              <a:ext uri="{FF2B5EF4-FFF2-40B4-BE49-F238E27FC236}">
                <a16:creationId xmlns:a16="http://schemas.microsoft.com/office/drawing/2014/main" id="{68DC19D0-4E17-4368-BC8B-A77709394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8274" y="7033055"/>
            <a:ext cx="2353319" cy="1567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owards automated harvesting - Agri Machines World">
            <a:extLst>
              <a:ext uri="{FF2B5EF4-FFF2-40B4-BE49-F238E27FC236}">
                <a16:creationId xmlns:a16="http://schemas.microsoft.com/office/drawing/2014/main" id="{10A8D212-0B34-4090-8679-225E3CF57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4703" y="6756539"/>
            <a:ext cx="1042987" cy="1847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Fruit Picking Robots | Into Robotics">
            <a:extLst>
              <a:ext uri="{FF2B5EF4-FFF2-40B4-BE49-F238E27FC236}">
                <a16:creationId xmlns:a16="http://schemas.microsoft.com/office/drawing/2014/main" id="{C87CCC20-0DE9-413E-8148-3430B00F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6327" y="6817117"/>
            <a:ext cx="2674914" cy="1783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949ECC58-05BB-41C5-A867-72D3A8312659}"/>
              </a:ext>
            </a:extLst>
          </p:cNvPr>
          <p:cNvSpPr/>
          <p:nvPr/>
        </p:nvSpPr>
        <p:spPr bwMode="auto">
          <a:xfrm>
            <a:off x="4264613" y="6950421"/>
            <a:ext cx="4971618" cy="56833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marL="0" lvl="1">
              <a:defRPr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Study existing berry automated harvesters and elderberry characteristics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72D292F-6859-4B03-A877-36A75446BC96}"/>
              </a:ext>
            </a:extLst>
          </p:cNvPr>
          <p:cNvSpPr/>
          <p:nvPr/>
        </p:nvSpPr>
        <p:spPr bwMode="auto">
          <a:xfrm>
            <a:off x="4264613" y="7711228"/>
            <a:ext cx="5168863" cy="440977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marL="0" lvl="1"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robotic solutions for selective harvest</a:t>
            </a:r>
          </a:p>
        </p:txBody>
      </p:sp>
      <p:sp>
        <p:nvSpPr>
          <p:cNvPr id="46" name="Freeform 114">
            <a:extLst>
              <a:ext uri="{FF2B5EF4-FFF2-40B4-BE49-F238E27FC236}">
                <a16:creationId xmlns:a16="http://schemas.microsoft.com/office/drawing/2014/main" id="{EA01AFF3-5B6B-4036-BEF9-B3A575EEAFC5}"/>
              </a:ext>
            </a:extLst>
          </p:cNvPr>
          <p:cNvSpPr/>
          <p:nvPr/>
        </p:nvSpPr>
        <p:spPr>
          <a:xfrm>
            <a:off x="2227481" y="6931293"/>
            <a:ext cx="2146570" cy="1350191"/>
          </a:xfrm>
          <a:custGeom>
            <a:avLst/>
            <a:gdLst>
              <a:gd name="connsiteX0" fmla="*/ 0 w 1332585"/>
              <a:gd name="connsiteY0" fmla="*/ 666080 h 1332159"/>
              <a:gd name="connsiteX1" fmla="*/ 666293 w 1332585"/>
              <a:gd name="connsiteY1" fmla="*/ 0 h 1332159"/>
              <a:gd name="connsiteX2" fmla="*/ 1332586 w 1332585"/>
              <a:gd name="connsiteY2" fmla="*/ 666080 h 1332159"/>
              <a:gd name="connsiteX3" fmla="*/ 666293 w 1332585"/>
              <a:gd name="connsiteY3" fmla="*/ 1332160 h 1332159"/>
              <a:gd name="connsiteX4" fmla="*/ 0 w 1332585"/>
              <a:gd name="connsiteY4" fmla="*/ 666080 h 1332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2585" h="1332159">
                <a:moveTo>
                  <a:pt x="0" y="666080"/>
                </a:moveTo>
                <a:cubicBezTo>
                  <a:pt x="0" y="298214"/>
                  <a:pt x="298310" y="0"/>
                  <a:pt x="666293" y="0"/>
                </a:cubicBezTo>
                <a:cubicBezTo>
                  <a:pt x="1034276" y="0"/>
                  <a:pt x="1332586" y="298214"/>
                  <a:pt x="1332586" y="666080"/>
                </a:cubicBezTo>
                <a:cubicBezTo>
                  <a:pt x="1332586" y="1033946"/>
                  <a:pt x="1034276" y="1332160"/>
                  <a:pt x="666293" y="1332160"/>
                </a:cubicBezTo>
                <a:cubicBezTo>
                  <a:pt x="298310" y="1332160"/>
                  <a:pt x="0" y="1033946"/>
                  <a:pt x="0" y="66608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0" tIns="0" rIns="0" bIns="0" spcCol="1270" anchor="ctr"/>
          <a:lstStyle/>
          <a:p>
            <a:pPr algn="ctr" defTabSz="1111250" fontAlgn="auto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任意多边形 4">
            <a:extLst>
              <a:ext uri="{FF2B5EF4-FFF2-40B4-BE49-F238E27FC236}">
                <a16:creationId xmlns:a16="http://schemas.microsoft.com/office/drawing/2014/main" id="{C07D081A-38F1-4253-B6D8-D43B52344B0E}"/>
              </a:ext>
            </a:extLst>
          </p:cNvPr>
          <p:cNvSpPr/>
          <p:nvPr/>
        </p:nvSpPr>
        <p:spPr>
          <a:xfrm>
            <a:off x="2722594" y="3949422"/>
            <a:ext cx="5783668" cy="533973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rgbClr val="E43333">
              <a:alpha val="7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Labor issues and efficient harvest</a:t>
            </a:r>
          </a:p>
        </p:txBody>
      </p:sp>
      <p:sp>
        <p:nvSpPr>
          <p:cNvPr id="50" name="任意多边形 4">
            <a:extLst>
              <a:ext uri="{FF2B5EF4-FFF2-40B4-BE49-F238E27FC236}">
                <a16:creationId xmlns:a16="http://schemas.microsoft.com/office/drawing/2014/main" id="{947C2C51-4674-4296-B815-B74211543791}"/>
              </a:ext>
            </a:extLst>
          </p:cNvPr>
          <p:cNvSpPr/>
          <p:nvPr/>
        </p:nvSpPr>
        <p:spPr>
          <a:xfrm>
            <a:off x="9535591" y="3948798"/>
            <a:ext cx="5783668" cy="533973"/>
          </a:xfrm>
          <a:custGeom>
            <a:avLst/>
            <a:gdLst>
              <a:gd name="connsiteX0" fmla="*/ 171596 w 3244131"/>
              <a:gd name="connsiteY0" fmla="*/ 0 h 686384"/>
              <a:gd name="connsiteX1" fmla="*/ 398103 w 3244131"/>
              <a:gd name="connsiteY1" fmla="*/ 0 h 686384"/>
              <a:gd name="connsiteX2" fmla="*/ 624610 w 3244131"/>
              <a:gd name="connsiteY2" fmla="*/ 0 h 686384"/>
              <a:gd name="connsiteX3" fmla="*/ 2619521 w 3244131"/>
              <a:gd name="connsiteY3" fmla="*/ 0 h 686384"/>
              <a:gd name="connsiteX4" fmla="*/ 2846028 w 3244131"/>
              <a:gd name="connsiteY4" fmla="*/ 0 h 686384"/>
              <a:gd name="connsiteX5" fmla="*/ 3072535 w 3244131"/>
              <a:gd name="connsiteY5" fmla="*/ 0 h 686384"/>
              <a:gd name="connsiteX6" fmla="*/ 3244131 w 3244131"/>
              <a:gd name="connsiteY6" fmla="*/ 343192 h 686384"/>
              <a:gd name="connsiteX7" fmla="*/ 3072535 w 3244131"/>
              <a:gd name="connsiteY7" fmla="*/ 686384 h 686384"/>
              <a:gd name="connsiteX8" fmla="*/ 2846028 w 3244131"/>
              <a:gd name="connsiteY8" fmla="*/ 686384 h 686384"/>
              <a:gd name="connsiteX9" fmla="*/ 2619521 w 3244131"/>
              <a:gd name="connsiteY9" fmla="*/ 686384 h 686384"/>
              <a:gd name="connsiteX10" fmla="*/ 624610 w 3244131"/>
              <a:gd name="connsiteY10" fmla="*/ 686384 h 686384"/>
              <a:gd name="connsiteX11" fmla="*/ 398103 w 3244131"/>
              <a:gd name="connsiteY11" fmla="*/ 686384 h 686384"/>
              <a:gd name="connsiteX12" fmla="*/ 171596 w 3244131"/>
              <a:gd name="connsiteY12" fmla="*/ 686384 h 686384"/>
              <a:gd name="connsiteX13" fmla="*/ 0 w 3244131"/>
              <a:gd name="connsiteY13" fmla="*/ 343192 h 686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44131" h="686384">
                <a:moveTo>
                  <a:pt x="171596" y="0"/>
                </a:moveTo>
                <a:lnTo>
                  <a:pt x="398103" y="0"/>
                </a:lnTo>
                <a:lnTo>
                  <a:pt x="624610" y="0"/>
                </a:lnTo>
                <a:lnTo>
                  <a:pt x="2619521" y="0"/>
                </a:lnTo>
                <a:lnTo>
                  <a:pt x="2846028" y="0"/>
                </a:lnTo>
                <a:lnTo>
                  <a:pt x="3072535" y="0"/>
                </a:lnTo>
                <a:lnTo>
                  <a:pt x="3244131" y="343192"/>
                </a:lnTo>
                <a:lnTo>
                  <a:pt x="3072535" y="686384"/>
                </a:lnTo>
                <a:lnTo>
                  <a:pt x="2846028" y="686384"/>
                </a:lnTo>
                <a:lnTo>
                  <a:pt x="2619521" y="686384"/>
                </a:lnTo>
                <a:lnTo>
                  <a:pt x="624610" y="686384"/>
                </a:lnTo>
                <a:lnTo>
                  <a:pt x="398103" y="686384"/>
                </a:lnTo>
                <a:lnTo>
                  <a:pt x="171596" y="686384"/>
                </a:lnTo>
                <a:lnTo>
                  <a:pt x="0" y="343192"/>
                </a:lnTo>
                <a:close/>
              </a:path>
            </a:pathLst>
          </a:custGeom>
          <a:solidFill>
            <a:srgbClr val="99CCFF">
              <a:alpha val="7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Robotic solutions</a:t>
            </a:r>
          </a:p>
        </p:txBody>
      </p:sp>
      <p:sp>
        <p:nvSpPr>
          <p:cNvPr id="52" name="Text Box 8">
            <a:extLst>
              <a:ext uri="{FF2B5EF4-FFF2-40B4-BE49-F238E27FC236}">
                <a16:creationId xmlns:a16="http://schemas.microsoft.com/office/drawing/2014/main" id="{3D9B8E89-80A7-4C3D-8CB7-4A754626C7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1886" y="13464569"/>
            <a:ext cx="13848619" cy="674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180000" tIns="90000" rIns="180000" bIns="90000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GB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Method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9E23F9F-D239-4EBA-9B34-1797C7A9FF22}"/>
              </a:ext>
            </a:extLst>
          </p:cNvPr>
          <p:cNvGrpSpPr/>
          <p:nvPr/>
        </p:nvGrpSpPr>
        <p:grpSpPr>
          <a:xfrm>
            <a:off x="2183887" y="9772401"/>
            <a:ext cx="3808223" cy="3624387"/>
            <a:chOff x="22042791" y="14084893"/>
            <a:chExt cx="11461583" cy="11567942"/>
          </a:xfrm>
        </p:grpSpPr>
        <p:pic>
          <p:nvPicPr>
            <p:cNvPr id="55" name="Picture 54" descr="A satellite in space&#10;&#10;Description automatically generated with medium confidence">
              <a:extLst>
                <a:ext uri="{FF2B5EF4-FFF2-40B4-BE49-F238E27FC236}">
                  <a16:creationId xmlns:a16="http://schemas.microsoft.com/office/drawing/2014/main" id="{05901F74-E274-4B48-889B-324691C832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35" t="5694" r="3672" b="3056"/>
            <a:stretch/>
          </p:blipFill>
          <p:spPr>
            <a:xfrm>
              <a:off x="23257256" y="14084893"/>
              <a:ext cx="9140204" cy="7098243"/>
            </a:xfrm>
            <a:prstGeom prst="rect">
              <a:avLst/>
            </a:prstGeom>
          </p:spPr>
        </p:pic>
        <p:graphicFrame>
          <p:nvGraphicFramePr>
            <p:cNvPr id="56" name="Diagram 55">
              <a:extLst>
                <a:ext uri="{FF2B5EF4-FFF2-40B4-BE49-F238E27FC236}">
                  <a16:creationId xmlns:a16="http://schemas.microsoft.com/office/drawing/2014/main" id="{5F82EC66-FD1D-4024-A5F0-621F5CD8603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37369862"/>
                </p:ext>
              </p:extLst>
            </p:nvPr>
          </p:nvGraphicFramePr>
          <p:xfrm>
            <a:off x="22042791" y="21541289"/>
            <a:ext cx="11461583" cy="385475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5" r:lo="rId16" r:qs="rId17" r:cs="rId18"/>
            </a:graphicData>
          </a:graphic>
        </p:graphicFrame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D9D0488-0AE3-491F-8141-0467517F89E0}"/>
                </a:ext>
              </a:extLst>
            </p:cNvPr>
            <p:cNvGrpSpPr/>
            <p:nvPr/>
          </p:nvGrpSpPr>
          <p:grpSpPr>
            <a:xfrm>
              <a:off x="28490573" y="14442796"/>
              <a:ext cx="792222" cy="868241"/>
              <a:chOff x="49652177" y="15003599"/>
              <a:chExt cx="792222" cy="868241"/>
            </a:xfrm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8C641B32-96AD-43B5-A178-B744AC2E40BD}"/>
                  </a:ext>
                </a:extLst>
              </p:cNvPr>
              <p:cNvSpPr/>
              <p:nvPr/>
            </p:nvSpPr>
            <p:spPr bwMode="auto">
              <a:xfrm>
                <a:off x="49758600" y="15194731"/>
                <a:ext cx="685799" cy="67710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64978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9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1682D296-1A71-4852-8521-E1652A03CA87}"/>
                  </a:ext>
                </a:extLst>
              </p:cNvPr>
              <p:cNvSpPr txBox="1"/>
              <p:nvPr/>
            </p:nvSpPr>
            <p:spPr>
              <a:xfrm>
                <a:off x="49652177" y="15003599"/>
                <a:ext cx="583168" cy="5581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</a:rPr>
                  <a:t>A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91B4446-5071-46A8-8ED7-270EB1372117}"/>
                </a:ext>
              </a:extLst>
            </p:cNvPr>
            <p:cNvGrpSpPr/>
            <p:nvPr/>
          </p:nvGrpSpPr>
          <p:grpSpPr>
            <a:xfrm>
              <a:off x="23564433" y="21209361"/>
              <a:ext cx="1058759" cy="1277030"/>
              <a:chOff x="49720691" y="15044573"/>
              <a:chExt cx="723708" cy="913052"/>
            </a:xfrm>
          </p:grpSpPr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3D300677-BCAC-47EA-A1A6-6F5882E6FFB1}"/>
                  </a:ext>
                </a:extLst>
              </p:cNvPr>
              <p:cNvSpPr/>
              <p:nvPr/>
            </p:nvSpPr>
            <p:spPr bwMode="auto">
              <a:xfrm>
                <a:off x="49758600" y="15194731"/>
                <a:ext cx="685799" cy="67710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64978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9200" b="0" i="0" u="none" strike="noStrike" cap="none" normalizeH="0" baseline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D59574B2-81A9-4FBE-917F-6B47018B9603}"/>
                  </a:ext>
                </a:extLst>
              </p:cNvPr>
              <p:cNvSpPr txBox="1"/>
              <p:nvPr/>
            </p:nvSpPr>
            <p:spPr>
              <a:xfrm>
                <a:off x="49720691" y="15044573"/>
                <a:ext cx="583169" cy="913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chemeClr val="bg1"/>
                    </a:solidFill>
                  </a:rPr>
                  <a:t>A</a:t>
                </a:r>
                <a:endParaRPr lang="en-US" sz="18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9425C5C9-A1E1-4A1D-94DA-44B123D53414}"/>
                </a:ext>
              </a:extLst>
            </p:cNvPr>
            <p:cNvGrpSpPr/>
            <p:nvPr/>
          </p:nvGrpSpPr>
          <p:grpSpPr>
            <a:xfrm>
              <a:off x="23565265" y="22300752"/>
              <a:ext cx="1035291" cy="1277030"/>
              <a:chOff x="49736733" y="15082011"/>
              <a:chExt cx="707666" cy="913052"/>
            </a:xfrm>
          </p:grpSpPr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4D282EBA-087F-435B-A856-99971FA6128C}"/>
                  </a:ext>
                </a:extLst>
              </p:cNvPr>
              <p:cNvSpPr/>
              <p:nvPr/>
            </p:nvSpPr>
            <p:spPr bwMode="auto">
              <a:xfrm>
                <a:off x="49758600" y="15194731"/>
                <a:ext cx="685799" cy="67710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64978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9200" b="0" i="0" u="none" strike="noStrike" cap="none" normalizeH="0" baseline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2E928737-C3B2-4F92-A707-91CF08324B25}"/>
                  </a:ext>
                </a:extLst>
              </p:cNvPr>
              <p:cNvSpPr txBox="1"/>
              <p:nvPr/>
            </p:nvSpPr>
            <p:spPr>
              <a:xfrm>
                <a:off x="49736733" y="15082011"/>
                <a:ext cx="583168" cy="913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chemeClr val="bg1"/>
                    </a:solidFill>
                  </a:rPr>
                  <a:t>B</a:t>
                </a: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7802F32-EE37-42AB-9B14-4056482900C3}"/>
                </a:ext>
              </a:extLst>
            </p:cNvPr>
            <p:cNvGrpSpPr/>
            <p:nvPr/>
          </p:nvGrpSpPr>
          <p:grpSpPr>
            <a:xfrm>
              <a:off x="23593023" y="23323886"/>
              <a:ext cx="1057860" cy="1277030"/>
              <a:chOff x="49721306" y="15076758"/>
              <a:chExt cx="723093" cy="913052"/>
            </a:xfrm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FF95B7D8-D77E-4199-B94C-1500C5C1E7F4}"/>
                  </a:ext>
                </a:extLst>
              </p:cNvPr>
              <p:cNvSpPr/>
              <p:nvPr/>
            </p:nvSpPr>
            <p:spPr bwMode="auto">
              <a:xfrm>
                <a:off x="49758600" y="15194731"/>
                <a:ext cx="685799" cy="67710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64978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9200" b="0" i="0" u="none" strike="noStrike" cap="none" normalizeH="0" baseline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FA549EFE-B0FC-4745-B77C-B602CE3508D0}"/>
                  </a:ext>
                </a:extLst>
              </p:cNvPr>
              <p:cNvSpPr txBox="1"/>
              <p:nvPr/>
            </p:nvSpPr>
            <p:spPr>
              <a:xfrm>
                <a:off x="49721306" y="15076758"/>
                <a:ext cx="583169" cy="913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chemeClr val="bg1"/>
                    </a:solidFill>
                  </a:rPr>
                  <a:t>C</a:t>
                </a: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FB7766F5-1F4A-4538-B515-1A938BF6872D}"/>
                </a:ext>
              </a:extLst>
            </p:cNvPr>
            <p:cNvGrpSpPr/>
            <p:nvPr/>
          </p:nvGrpSpPr>
          <p:grpSpPr>
            <a:xfrm>
              <a:off x="23647573" y="24375805"/>
              <a:ext cx="1003303" cy="1277030"/>
              <a:chOff x="49758598" y="15077986"/>
              <a:chExt cx="685801" cy="913052"/>
            </a:xfrm>
          </p:grpSpPr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70D09BDB-23E1-46BF-A744-4FD521B7115A}"/>
                  </a:ext>
                </a:extLst>
              </p:cNvPr>
              <p:cNvSpPr/>
              <p:nvPr/>
            </p:nvSpPr>
            <p:spPr bwMode="auto">
              <a:xfrm>
                <a:off x="49758600" y="15194731"/>
                <a:ext cx="685799" cy="67710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64978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9200" b="0" i="0" u="none" strike="noStrike" cap="none" normalizeH="0" baseline="0">
                  <a:ln>
                    <a:noFill/>
                  </a:ln>
                  <a:effectLst/>
                  <a:latin typeface="Arial" charset="0"/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B3B81E8-BA83-4A91-ADA2-FF9D61836B84}"/>
                  </a:ext>
                </a:extLst>
              </p:cNvPr>
              <p:cNvSpPr txBox="1"/>
              <p:nvPr/>
            </p:nvSpPr>
            <p:spPr>
              <a:xfrm>
                <a:off x="49758598" y="15077986"/>
                <a:ext cx="583169" cy="913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chemeClr val="bg1"/>
                    </a:solidFill>
                  </a:rPr>
                  <a:t>D</a:t>
                </a: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3A3DE5FC-A825-4A6E-BD5D-254C41E35959}"/>
                </a:ext>
              </a:extLst>
            </p:cNvPr>
            <p:cNvGrpSpPr/>
            <p:nvPr/>
          </p:nvGrpSpPr>
          <p:grpSpPr>
            <a:xfrm>
              <a:off x="27907407" y="18619761"/>
              <a:ext cx="783753" cy="833579"/>
              <a:chOff x="49660646" y="15038261"/>
              <a:chExt cx="783753" cy="833579"/>
            </a:xfrm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DC12CCBC-53B4-4D4E-877E-1DCEDDB38D02}"/>
                  </a:ext>
                </a:extLst>
              </p:cNvPr>
              <p:cNvSpPr/>
              <p:nvPr/>
            </p:nvSpPr>
            <p:spPr bwMode="auto">
              <a:xfrm>
                <a:off x="49758600" y="15194731"/>
                <a:ext cx="685799" cy="67710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64978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9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F5DEF87E-699F-4921-A20A-355183941B25}"/>
                  </a:ext>
                </a:extLst>
              </p:cNvPr>
              <p:cNvSpPr txBox="1"/>
              <p:nvPr/>
            </p:nvSpPr>
            <p:spPr>
              <a:xfrm>
                <a:off x="49660646" y="15038261"/>
                <a:ext cx="583168" cy="5581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</a:rPr>
                  <a:t>B</a:t>
                </a: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30EFDCA9-DEA6-4D8C-9CF1-BF3B8F0563B1}"/>
                </a:ext>
              </a:extLst>
            </p:cNvPr>
            <p:cNvGrpSpPr/>
            <p:nvPr/>
          </p:nvGrpSpPr>
          <p:grpSpPr>
            <a:xfrm>
              <a:off x="29167576" y="19452705"/>
              <a:ext cx="805251" cy="801237"/>
              <a:chOff x="49639148" y="15070603"/>
              <a:chExt cx="805251" cy="801237"/>
            </a:xfrm>
          </p:grpSpPr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DDC09355-4797-439B-A5EE-59DFB72C4C0D}"/>
                  </a:ext>
                </a:extLst>
              </p:cNvPr>
              <p:cNvSpPr/>
              <p:nvPr/>
            </p:nvSpPr>
            <p:spPr bwMode="auto">
              <a:xfrm>
                <a:off x="49758600" y="15194731"/>
                <a:ext cx="685799" cy="67710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64978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9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E1BBB190-17B4-4CB9-82F3-E04EA3553A58}"/>
                  </a:ext>
                </a:extLst>
              </p:cNvPr>
              <p:cNvSpPr txBox="1"/>
              <p:nvPr/>
            </p:nvSpPr>
            <p:spPr>
              <a:xfrm>
                <a:off x="49639148" y="15070603"/>
                <a:ext cx="583168" cy="5581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</a:rPr>
                  <a:t>C</a:t>
                </a: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3B68A1A1-CB92-435F-91C9-CDE68E817682}"/>
                </a:ext>
              </a:extLst>
            </p:cNvPr>
            <p:cNvGrpSpPr/>
            <p:nvPr/>
          </p:nvGrpSpPr>
          <p:grpSpPr>
            <a:xfrm>
              <a:off x="25634613" y="16192044"/>
              <a:ext cx="806786" cy="834747"/>
              <a:chOff x="49637613" y="15037093"/>
              <a:chExt cx="806786" cy="834747"/>
            </a:xfrm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ED71D87B-CFDB-4BF0-9DBF-1C4FF44C3EB6}"/>
                  </a:ext>
                </a:extLst>
              </p:cNvPr>
              <p:cNvSpPr/>
              <p:nvPr/>
            </p:nvSpPr>
            <p:spPr bwMode="auto">
              <a:xfrm>
                <a:off x="49758600" y="15194731"/>
                <a:ext cx="685799" cy="67710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64978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9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18926348-3793-403D-94D1-050C05F43454}"/>
                  </a:ext>
                </a:extLst>
              </p:cNvPr>
              <p:cNvSpPr txBox="1"/>
              <p:nvPr/>
            </p:nvSpPr>
            <p:spPr>
              <a:xfrm>
                <a:off x="49637613" y="15037093"/>
                <a:ext cx="583168" cy="5581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</a:rPr>
                  <a:t>D</a:t>
                </a:r>
              </a:p>
            </p:txBody>
          </p:sp>
        </p:grpSp>
      </p:grpSp>
      <p:sp>
        <p:nvSpPr>
          <p:cNvPr id="88" name="矩形 63">
            <a:extLst>
              <a:ext uri="{FF2B5EF4-FFF2-40B4-BE49-F238E27FC236}">
                <a16:creationId xmlns:a16="http://schemas.microsoft.com/office/drawing/2014/main" id="{78A47670-0ABB-4537-9155-7929D2BAF4DD}"/>
              </a:ext>
            </a:extLst>
          </p:cNvPr>
          <p:cNvSpPr/>
          <p:nvPr/>
        </p:nvSpPr>
        <p:spPr>
          <a:xfrm>
            <a:off x="5791251" y="9416922"/>
            <a:ext cx="6034282" cy="167852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617261" indent="-571523">
              <a:spcBef>
                <a:spcPts val="12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Harvest system:</a:t>
            </a:r>
          </a:p>
          <a:p>
            <a:pPr marL="1028741" lvl="1" indent="-571523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Berry identification system based on machine vision</a:t>
            </a:r>
          </a:p>
          <a:p>
            <a:pPr marL="1028741" lvl="1" indent="-571523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Robotic arm with cutter and grabber</a:t>
            </a:r>
          </a:p>
          <a:p>
            <a:pPr marL="1028741" lvl="1" indent="-571523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Autonomous systems</a:t>
            </a:r>
          </a:p>
          <a:p>
            <a:pPr marL="1440221" lvl="2" indent="-571523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矩形 63">
            <a:extLst>
              <a:ext uri="{FF2B5EF4-FFF2-40B4-BE49-F238E27FC236}">
                <a16:creationId xmlns:a16="http://schemas.microsoft.com/office/drawing/2014/main" id="{4F0F79C4-6A9E-464D-AE2B-CA648E97DAA6}"/>
              </a:ext>
            </a:extLst>
          </p:cNvPr>
          <p:cNvSpPr/>
          <p:nvPr/>
        </p:nvSpPr>
        <p:spPr>
          <a:xfrm>
            <a:off x="5791251" y="11348331"/>
            <a:ext cx="6385889" cy="189851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617261" indent="-571523">
              <a:spcBef>
                <a:spcPts val="12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Elderberry recognition system:</a:t>
            </a:r>
          </a:p>
          <a:p>
            <a:pPr marL="1028741" lvl="1" indent="-571523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stereo depth cameras to detect berry cluster’s pose</a:t>
            </a:r>
          </a:p>
          <a:p>
            <a:pPr marL="1028741" lvl="1" indent="-571523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Classify cluster ripeness with machine learning algorithms</a:t>
            </a:r>
          </a:p>
          <a:p>
            <a:pPr marL="1028741" lvl="1" indent="-571523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optimal cut position</a:t>
            </a:r>
            <a:endParaRPr lang="en-US" sz="3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28741" lvl="1" indent="-571523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B1225C-7FD7-4FA9-A361-02EBC256344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2720570" y="9350738"/>
            <a:ext cx="2919510" cy="3892680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7FFAC587-716E-4D18-A410-56DA155E81D7}"/>
              </a:ext>
            </a:extLst>
          </p:cNvPr>
          <p:cNvSpPr/>
          <p:nvPr/>
        </p:nvSpPr>
        <p:spPr>
          <a:xfrm>
            <a:off x="12439824" y="13196195"/>
            <a:ext cx="34810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  <a:spcAft>
                <a:spcPts val="800"/>
              </a:spcAft>
              <a:buClr>
                <a:srgbClr val="C00000"/>
              </a:buClr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system tested in lab</a:t>
            </a:r>
          </a:p>
        </p:txBody>
      </p:sp>
      <p:pic>
        <p:nvPicPr>
          <p:cNvPr id="91" name="Picture 6" descr="YOLOv7 - A breakdown of how it works">
            <a:extLst>
              <a:ext uri="{FF2B5EF4-FFF2-40B4-BE49-F238E27FC236}">
                <a16:creationId xmlns:a16="http://schemas.microsoft.com/office/drawing/2014/main" id="{057D6036-0917-42F5-8A3A-85E7E8227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8121" y="3690101"/>
            <a:ext cx="5226877" cy="2801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矩形 63"/>
          <p:cNvSpPr/>
          <p:nvPr/>
        </p:nvSpPr>
        <p:spPr>
          <a:xfrm>
            <a:off x="16895893" y="3576561"/>
            <a:ext cx="8097707" cy="53195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381034" indent="-381034">
              <a:spcBef>
                <a:spcPts val="800"/>
              </a:spcBef>
              <a:spcAft>
                <a:spcPts val="800"/>
              </a:spcAft>
              <a:buClr>
                <a:srgbClr val="C00000"/>
              </a:buClr>
              <a:buFont typeface="Wingdings" panose="05000000000000000000" pitchFamily="2" charset="2"/>
              <a:buChar char="q"/>
            </a:pPr>
            <a:endParaRPr lang="en-US" sz="2667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63"/>
          <p:cNvSpPr/>
          <p:nvPr/>
        </p:nvSpPr>
        <p:spPr>
          <a:xfrm>
            <a:off x="16946391" y="4196186"/>
            <a:ext cx="8683385" cy="273510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of Art in single-stage object detector.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is able to predict with real-time speed. 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Extracted 104 RGB images from the elderberry dataset and labeled all clusters manually.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Trained YOLOv7 with 104 .jpg images with size 640x640. </a:t>
            </a:r>
          </a:p>
          <a:p>
            <a:pPr marL="685862" lvl="1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Able to detect with an intersection over union (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of 83%</a:t>
            </a:r>
          </a:p>
        </p:txBody>
      </p:sp>
      <p:sp>
        <p:nvSpPr>
          <p:cNvPr id="92" name="矩形 63">
            <a:extLst>
              <a:ext uri="{FF2B5EF4-FFF2-40B4-BE49-F238E27FC236}">
                <a16:creationId xmlns:a16="http://schemas.microsoft.com/office/drawing/2014/main" id="{D32F6E28-1BC4-4A47-9336-4D4FD59F2CB7}"/>
              </a:ext>
            </a:extLst>
          </p:cNvPr>
          <p:cNvSpPr/>
          <p:nvPr/>
        </p:nvSpPr>
        <p:spPr>
          <a:xfrm>
            <a:off x="16946391" y="3662514"/>
            <a:ext cx="3655559" cy="53195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571523" indent="-571523">
              <a:spcBef>
                <a:spcPts val="1200"/>
              </a:spcBef>
              <a:spcAft>
                <a:spcPts val="1200"/>
              </a:spcAft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YOLOv7 model: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6765A0DE-6190-4BC3-90B0-0C33EAADBE0A}"/>
              </a:ext>
            </a:extLst>
          </p:cNvPr>
          <p:cNvGrpSpPr/>
          <p:nvPr/>
        </p:nvGrpSpPr>
        <p:grpSpPr>
          <a:xfrm>
            <a:off x="2733776" y="14218312"/>
            <a:ext cx="9054697" cy="1631962"/>
            <a:chOff x="16763048" y="3576561"/>
            <a:chExt cx="9054697" cy="1679186"/>
          </a:xfrm>
        </p:grpSpPr>
        <p:sp>
          <p:nvSpPr>
            <p:cNvPr id="94" name="矩形 63">
              <a:extLst>
                <a:ext uri="{FF2B5EF4-FFF2-40B4-BE49-F238E27FC236}">
                  <a16:creationId xmlns:a16="http://schemas.microsoft.com/office/drawing/2014/main" id="{4D141D9D-B5A6-4083-98D1-467451AF339A}"/>
                </a:ext>
              </a:extLst>
            </p:cNvPr>
            <p:cNvSpPr/>
            <p:nvPr/>
          </p:nvSpPr>
          <p:spPr>
            <a:xfrm>
              <a:off x="16895893" y="3576561"/>
              <a:ext cx="8199307" cy="531954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381034" indent="-381034">
                <a:spcBef>
                  <a:spcPts val="800"/>
                </a:spcBef>
                <a:spcAft>
                  <a:spcPts val="800"/>
                </a:spcAft>
                <a:buClr>
                  <a:srgbClr val="C00000"/>
                </a:buClr>
                <a:buFont typeface="Wingdings" panose="05000000000000000000" pitchFamily="2" charset="2"/>
                <a:buChar char="q"/>
              </a:pPr>
              <a:endParaRPr lang="en-US" sz="2667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" name="矩形 63">
              <a:extLst>
                <a:ext uri="{FF2B5EF4-FFF2-40B4-BE49-F238E27FC236}">
                  <a16:creationId xmlns:a16="http://schemas.microsoft.com/office/drawing/2014/main" id="{11C79F84-865C-4A6D-BD6A-F708BEB17282}"/>
                </a:ext>
              </a:extLst>
            </p:cNvPr>
            <p:cNvSpPr/>
            <p:nvPr/>
          </p:nvSpPr>
          <p:spPr>
            <a:xfrm>
              <a:off x="16967436" y="3902775"/>
              <a:ext cx="8850309" cy="1352972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685862" lvl="1" indent="-381034">
                <a:spcBef>
                  <a:spcPts val="800"/>
                </a:spcBef>
                <a:buClr>
                  <a:srgbClr val="C00000"/>
                </a:buClr>
                <a:buFont typeface="Wingdings" panose="05000000000000000000" pitchFamily="2" charset="2"/>
                <a:buChar char="§"/>
              </a:pP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Intel RealSense D435i depth camera</a:t>
              </a:r>
            </a:p>
            <a:p>
              <a:pPr marL="685862" lvl="1" indent="-381034">
                <a:spcBef>
                  <a:spcPts val="800"/>
                </a:spcBef>
                <a:buClr>
                  <a:srgbClr val="C00000"/>
                </a:buClr>
                <a:buFont typeface="Wingdings" panose="05000000000000000000" pitchFamily="2" charset="2"/>
                <a:buChar char="§"/>
              </a:pP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Raspberry Pi 4</a:t>
              </a:r>
            </a:p>
            <a:p>
              <a:pPr marL="685862" lvl="1" indent="-381034">
                <a:spcBef>
                  <a:spcPts val="800"/>
                </a:spcBef>
                <a:buClr>
                  <a:srgbClr val="C00000"/>
                </a:buClr>
                <a:buFont typeface="Wingdings" panose="05000000000000000000" pitchFamily="2" charset="2"/>
                <a:buChar char="§"/>
              </a:pP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LCD display and 26800mAH battery bank</a:t>
              </a:r>
            </a:p>
          </p:txBody>
        </p:sp>
        <p:sp>
          <p:nvSpPr>
            <p:cNvPr id="96" name="矩形 63">
              <a:extLst>
                <a:ext uri="{FF2B5EF4-FFF2-40B4-BE49-F238E27FC236}">
                  <a16:creationId xmlns:a16="http://schemas.microsoft.com/office/drawing/2014/main" id="{F7D2BF59-05B0-44F8-BA5C-D4921765D9F1}"/>
                </a:ext>
              </a:extLst>
            </p:cNvPr>
            <p:cNvSpPr/>
            <p:nvPr/>
          </p:nvSpPr>
          <p:spPr>
            <a:xfrm>
              <a:off x="16763048" y="3576561"/>
              <a:ext cx="4022623" cy="379043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571523" indent="-571523">
                <a:spcBef>
                  <a:spcPts val="1200"/>
                </a:spcBef>
                <a:spcAft>
                  <a:spcPts val="1200"/>
                </a:spcAft>
                <a:buClr>
                  <a:srgbClr val="C00000"/>
                </a:buClr>
                <a:buFont typeface="Wingdings" panose="05000000000000000000" pitchFamily="2" charset="2"/>
                <a:buChar char="q"/>
              </a:pPr>
              <a:r>
                <a:rPr lang="en-US" sz="2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collection system:</a:t>
              </a: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A70A84D9-12B8-496F-B09D-DCF6F9D96870}"/>
              </a:ext>
            </a:extLst>
          </p:cNvPr>
          <p:cNvGrpSpPr/>
          <p:nvPr/>
        </p:nvGrpSpPr>
        <p:grpSpPr>
          <a:xfrm>
            <a:off x="2689467" y="15634590"/>
            <a:ext cx="9064062" cy="1672302"/>
            <a:chOff x="16763048" y="3576561"/>
            <a:chExt cx="9064062" cy="1720693"/>
          </a:xfrm>
        </p:grpSpPr>
        <p:sp>
          <p:nvSpPr>
            <p:cNvPr id="98" name="矩形 63">
              <a:extLst>
                <a:ext uri="{FF2B5EF4-FFF2-40B4-BE49-F238E27FC236}">
                  <a16:creationId xmlns:a16="http://schemas.microsoft.com/office/drawing/2014/main" id="{450F7ADA-BDCB-4957-B0E3-62FC4BB7AE08}"/>
                </a:ext>
              </a:extLst>
            </p:cNvPr>
            <p:cNvSpPr/>
            <p:nvPr/>
          </p:nvSpPr>
          <p:spPr>
            <a:xfrm>
              <a:off x="16895893" y="3576561"/>
              <a:ext cx="8199307" cy="531954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381034" indent="-381034">
                <a:spcBef>
                  <a:spcPts val="800"/>
                </a:spcBef>
                <a:spcAft>
                  <a:spcPts val="800"/>
                </a:spcAft>
                <a:buClr>
                  <a:srgbClr val="C00000"/>
                </a:buClr>
                <a:buFont typeface="Wingdings" panose="05000000000000000000" pitchFamily="2" charset="2"/>
                <a:buChar char="q"/>
              </a:pPr>
              <a:endParaRPr lang="en-US" sz="2667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" name="矩形 63">
              <a:extLst>
                <a:ext uri="{FF2B5EF4-FFF2-40B4-BE49-F238E27FC236}">
                  <a16:creationId xmlns:a16="http://schemas.microsoft.com/office/drawing/2014/main" id="{9E375F2B-4A17-4FE0-B279-3667A484D24B}"/>
                </a:ext>
              </a:extLst>
            </p:cNvPr>
            <p:cNvSpPr/>
            <p:nvPr/>
          </p:nvSpPr>
          <p:spPr>
            <a:xfrm>
              <a:off x="16976801" y="3944282"/>
              <a:ext cx="8850309" cy="1352972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685862" lvl="1" indent="-381034">
                <a:spcBef>
                  <a:spcPts val="800"/>
                </a:spcBef>
                <a:buClr>
                  <a:srgbClr val="C00000"/>
                </a:buClr>
                <a:buFont typeface="Wingdings" panose="05000000000000000000" pitchFamily="2" charset="2"/>
                <a:buChar char="§"/>
              </a:pP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Collection during the entire month of August</a:t>
              </a:r>
            </a:p>
            <a:p>
              <a:pPr marL="685862" lvl="1" indent="-381034">
                <a:spcBef>
                  <a:spcPts val="800"/>
                </a:spcBef>
                <a:buClr>
                  <a:srgbClr val="C00000"/>
                </a:buClr>
                <a:buFont typeface="Wingdings" panose="05000000000000000000" pitchFamily="2" charset="2"/>
                <a:buChar char="§"/>
              </a:pP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Around 2000 frames captured</a:t>
              </a:r>
            </a:p>
            <a:p>
              <a:pPr marL="685862" lvl="1" indent="-381034">
                <a:spcBef>
                  <a:spcPts val="800"/>
                </a:spcBef>
                <a:buClr>
                  <a:srgbClr val="C00000"/>
                </a:buClr>
                <a:buFont typeface="Wingdings" panose="05000000000000000000" pitchFamily="2" charset="2"/>
                <a:buChar char="§"/>
              </a:pP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BAG file format</a:t>
              </a:r>
            </a:p>
            <a:p>
              <a:pPr marL="979741" lvl="2" indent="-381034">
                <a:spcBef>
                  <a:spcPts val="800"/>
                </a:spcBef>
                <a:buClr>
                  <a:srgbClr val="C00000"/>
                </a:buClr>
                <a:buFont typeface="Courier New" panose="02070309020205020404" pitchFamily="49" charset="0"/>
                <a:buChar char="o"/>
              </a:pPr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Aligned frames + Metadata</a:t>
              </a:r>
            </a:p>
            <a:p>
              <a:pPr marL="979741" lvl="2" indent="-381034">
                <a:spcBef>
                  <a:spcPts val="800"/>
                </a:spcBef>
                <a:buClr>
                  <a:srgbClr val="C00000"/>
                </a:buClr>
                <a:buFont typeface="Courier New" panose="02070309020205020404" pitchFamily="49" charset="0"/>
                <a:buChar char="o"/>
              </a:pPr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RGB information</a:t>
              </a:r>
            </a:p>
            <a:p>
              <a:pPr marL="979741" lvl="2" indent="-381034">
                <a:spcBef>
                  <a:spcPts val="800"/>
                </a:spcBef>
                <a:buClr>
                  <a:srgbClr val="C00000"/>
                </a:buClr>
                <a:buFont typeface="Courier New" panose="02070309020205020404" pitchFamily="49" charset="0"/>
                <a:buChar char="o"/>
              </a:pPr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Depth information</a:t>
              </a:r>
            </a:p>
            <a:p>
              <a:pPr marL="979741" lvl="2" indent="-381034">
                <a:spcBef>
                  <a:spcPts val="800"/>
                </a:spcBef>
                <a:buClr>
                  <a:srgbClr val="C00000"/>
                </a:buClr>
                <a:buFont typeface="Arial" panose="020B0604020202020204" pitchFamily="34" charset="0"/>
                <a:buChar char="•"/>
              </a:pPr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979741" lvl="2" indent="-381034">
                <a:spcBef>
                  <a:spcPts val="800"/>
                </a:spcBef>
                <a:buClr>
                  <a:srgbClr val="C00000"/>
                </a:buClr>
                <a:buFont typeface="Arial" panose="020B0604020202020204" pitchFamily="34" charset="0"/>
                <a:buChar char="•"/>
              </a:pPr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979741" lvl="2" indent="-381034">
                <a:spcBef>
                  <a:spcPts val="800"/>
                </a:spcBef>
                <a:buClr>
                  <a:srgbClr val="C00000"/>
                </a:buClr>
                <a:buFont typeface="Arial" panose="020B0604020202020204" pitchFamily="34" charset="0"/>
                <a:buChar char="•"/>
              </a:pP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" name="矩形 63">
              <a:extLst>
                <a:ext uri="{FF2B5EF4-FFF2-40B4-BE49-F238E27FC236}">
                  <a16:creationId xmlns:a16="http://schemas.microsoft.com/office/drawing/2014/main" id="{CDEFA2E2-D714-4E50-8E9C-35C784F23961}"/>
                </a:ext>
              </a:extLst>
            </p:cNvPr>
            <p:cNvSpPr/>
            <p:nvPr/>
          </p:nvSpPr>
          <p:spPr>
            <a:xfrm>
              <a:off x="16763048" y="3576561"/>
              <a:ext cx="4022623" cy="356873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marL="571523" indent="-571523">
                <a:spcBef>
                  <a:spcPts val="1200"/>
                </a:spcBef>
                <a:spcAft>
                  <a:spcPts val="1200"/>
                </a:spcAft>
                <a:buClr>
                  <a:srgbClr val="C00000"/>
                </a:buClr>
                <a:buFont typeface="Wingdings" panose="05000000000000000000" pitchFamily="2" charset="2"/>
                <a:buChar char="q"/>
              </a:pPr>
              <a:r>
                <a:rPr lang="en-US" sz="2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Collection method:</a:t>
              </a:r>
            </a:p>
          </p:txBody>
        </p:sp>
      </p:grpSp>
      <p:sp>
        <p:nvSpPr>
          <p:cNvPr id="101" name="矩形 63">
            <a:extLst>
              <a:ext uri="{FF2B5EF4-FFF2-40B4-BE49-F238E27FC236}">
                <a16:creationId xmlns:a16="http://schemas.microsoft.com/office/drawing/2014/main" id="{887AA358-0322-4200-98D2-3D88419BC959}"/>
              </a:ext>
            </a:extLst>
          </p:cNvPr>
          <p:cNvSpPr/>
          <p:nvPr/>
        </p:nvSpPr>
        <p:spPr>
          <a:xfrm>
            <a:off x="2733776" y="18195286"/>
            <a:ext cx="3275017" cy="248345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742968" lvl="1" indent="-285750">
              <a:spcBef>
                <a:spcPts val="12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</a:t>
            </a:r>
          </a:p>
          <a:p>
            <a:pPr marL="1036847" lvl="2" indent="-285750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stand for ripeness color reference</a:t>
            </a:r>
          </a:p>
          <a:p>
            <a:pPr marL="1036847" lvl="2" indent="-285750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Manually accessed ripped clusters.</a:t>
            </a:r>
          </a:p>
          <a:p>
            <a:pPr marL="1036847" lvl="2" indent="-285750">
              <a:spcBef>
                <a:spcPts val="1200"/>
              </a:spcBef>
              <a:buClr>
                <a:srgbClr val="C00000"/>
              </a:buClr>
              <a:buFont typeface="Courier New" panose="02070309020205020404" pitchFamily="49" charset="0"/>
              <a:buChar char="o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XYZ manually measured (camera as reference frame)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AE0689FC-5A23-4ACC-82A6-0A6DBBBFA353}"/>
              </a:ext>
            </a:extLst>
          </p:cNvPr>
          <p:cNvSpPr/>
          <p:nvPr/>
        </p:nvSpPr>
        <p:spPr>
          <a:xfrm>
            <a:off x="18578891" y="11216984"/>
            <a:ext cx="4216400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800"/>
              </a:spcBef>
              <a:spcAft>
                <a:spcPts val="800"/>
              </a:spcAft>
              <a:buClr>
                <a:srgbClr val="C00000"/>
              </a:buClr>
            </a:pPr>
            <a:r>
              <a:rPr lang="en-US" sz="1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measurements graphs</a:t>
            </a:r>
          </a:p>
        </p:txBody>
      </p:sp>
      <p:sp>
        <p:nvSpPr>
          <p:cNvPr id="103" name="矩形 63">
            <a:extLst>
              <a:ext uri="{FF2B5EF4-FFF2-40B4-BE49-F238E27FC236}">
                <a16:creationId xmlns:a16="http://schemas.microsoft.com/office/drawing/2014/main" id="{F801CB4B-96FE-4876-A83B-553B952393BA}"/>
              </a:ext>
            </a:extLst>
          </p:cNvPr>
          <p:cNvSpPr/>
          <p:nvPr/>
        </p:nvSpPr>
        <p:spPr>
          <a:xfrm>
            <a:off x="17155545" y="8106893"/>
            <a:ext cx="4095438" cy="158969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762028" lvl="1" indent="-457200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Training:</a:t>
            </a:r>
          </a:p>
          <a:p>
            <a:pPr marL="979741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box loss: 3%</a:t>
            </a:r>
          </a:p>
          <a:p>
            <a:pPr marL="979741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object loss: 1.5%</a:t>
            </a:r>
          </a:p>
        </p:txBody>
      </p:sp>
      <p:sp>
        <p:nvSpPr>
          <p:cNvPr id="104" name="矩形 63">
            <a:extLst>
              <a:ext uri="{FF2B5EF4-FFF2-40B4-BE49-F238E27FC236}">
                <a16:creationId xmlns:a16="http://schemas.microsoft.com/office/drawing/2014/main" id="{43539093-2D7A-41A9-A945-FDD5A68ED1D0}"/>
              </a:ext>
            </a:extLst>
          </p:cNvPr>
          <p:cNvSpPr/>
          <p:nvPr/>
        </p:nvSpPr>
        <p:spPr>
          <a:xfrm>
            <a:off x="17155545" y="9696586"/>
            <a:ext cx="4095438" cy="158969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762028" lvl="1" indent="-457200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Validation:</a:t>
            </a:r>
          </a:p>
          <a:p>
            <a:pPr marL="979741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box loss: 5.8%</a:t>
            </a:r>
          </a:p>
          <a:p>
            <a:pPr marL="979741" lvl="2" indent="-381034">
              <a:spcBef>
                <a:spcPts val="800"/>
              </a:spcBef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object loss: 2.7%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6497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9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6497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9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Poster for WAWGG 2010 annual meeting_final version</Template>
  <TotalTime>8295</TotalTime>
  <Words>524</Words>
  <Application>Microsoft Office PowerPoint</Application>
  <PresentationFormat>Custom</PresentationFormat>
  <Paragraphs>93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Courier New</vt:lpstr>
      <vt:lpstr>Times New Roman</vt:lpstr>
      <vt:lpstr>Wingdings</vt:lpstr>
      <vt:lpstr>Default Design</vt:lpstr>
      <vt:lpstr>PowerPoint Presentation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Zhou, Jianfeng</dc:creator>
  <cp:lastModifiedBy>Gian Lucca Araújo Teixeira</cp:lastModifiedBy>
  <cp:revision>423</cp:revision>
  <cp:lastPrinted>2016-02-19T20:24:58Z</cp:lastPrinted>
  <dcterms:created xsi:type="dcterms:W3CDTF">2014-11-17T17:12:02Z</dcterms:created>
  <dcterms:modified xsi:type="dcterms:W3CDTF">2022-09-29T17:21:49Z</dcterms:modified>
</cp:coreProperties>
</file>

<file path=docProps/thumbnail.jpeg>
</file>